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  <p:sldMasterId id="2147483706" r:id="rId2"/>
  </p:sldMasterIdLst>
  <p:notesMasterIdLst>
    <p:notesMasterId r:id="rId25"/>
  </p:notesMasterIdLst>
  <p:sldIdLst>
    <p:sldId id="256" r:id="rId3"/>
    <p:sldId id="269" r:id="rId4"/>
    <p:sldId id="283" r:id="rId5"/>
    <p:sldId id="258" r:id="rId6"/>
    <p:sldId id="303" r:id="rId7"/>
    <p:sldId id="314" r:id="rId8"/>
    <p:sldId id="315" r:id="rId9"/>
    <p:sldId id="316" r:id="rId10"/>
    <p:sldId id="317" r:id="rId11"/>
    <p:sldId id="302" r:id="rId12"/>
    <p:sldId id="304" r:id="rId13"/>
    <p:sldId id="305" r:id="rId14"/>
    <p:sldId id="306" r:id="rId15"/>
    <p:sldId id="300" r:id="rId16"/>
    <p:sldId id="286" r:id="rId17"/>
    <p:sldId id="318" r:id="rId18"/>
    <p:sldId id="310" r:id="rId19"/>
    <p:sldId id="299" r:id="rId20"/>
    <p:sldId id="292" r:id="rId21"/>
    <p:sldId id="298" r:id="rId22"/>
    <p:sldId id="321" r:id="rId23"/>
    <p:sldId id="26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40B7BA-0519-0E4C-956E-0E23A73B72D7}">
          <p14:sldIdLst>
            <p14:sldId id="256"/>
            <p14:sldId id="269"/>
            <p14:sldId id="283"/>
            <p14:sldId id="258"/>
          </p14:sldIdLst>
        </p14:section>
        <p14:section name="Biz" id="{E898D932-A9C7-5341-A60D-70D8EB654B3E}">
          <p14:sldIdLst>
            <p14:sldId id="303"/>
            <p14:sldId id="314"/>
            <p14:sldId id="315"/>
            <p14:sldId id="316"/>
            <p14:sldId id="317"/>
            <p14:sldId id="302"/>
            <p14:sldId id="304"/>
            <p14:sldId id="305"/>
            <p14:sldId id="306"/>
          </p14:sldIdLst>
        </p14:section>
        <p14:section name="User" id="{222A97E2-07AC-3F4B-A540-7117EE1A6796}">
          <p14:sldIdLst>
            <p14:sldId id="300"/>
            <p14:sldId id="286"/>
            <p14:sldId id="318"/>
            <p14:sldId id="310"/>
            <p14:sldId id="299"/>
            <p14:sldId id="292"/>
            <p14:sldId id="298"/>
            <p14:sldId id="321"/>
          </p14:sldIdLst>
        </p14:section>
        <p14:section name="Conclusion" id="{66162C66-8A51-3040-A954-C0C90A654C9A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pos="2389" userDrawn="1">
          <p15:clr>
            <a:srgbClr val="A4A3A4"/>
          </p15:clr>
        </p15:guide>
        <p15:guide id="7" pos="5269" userDrawn="1">
          <p15:clr>
            <a:srgbClr val="A4A3A4"/>
          </p15:clr>
        </p15:guide>
        <p15:guide id="8" pos="1822" userDrawn="1">
          <p15:clr>
            <a:srgbClr val="A4A3A4"/>
          </p15:clr>
        </p15:guide>
        <p15:guide id="9" pos="5858" userDrawn="1">
          <p15:clr>
            <a:srgbClr val="A4A3A4"/>
          </p15:clr>
        </p15:guide>
        <p15:guide id="10" orient="horz" pos="709" userDrawn="1">
          <p15:clr>
            <a:srgbClr val="A4A3A4"/>
          </p15:clr>
        </p15:guide>
        <p15:guide id="11" pos="4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E79"/>
    <a:srgbClr val="404040"/>
    <a:srgbClr val="FF0034"/>
    <a:srgbClr val="FF2600"/>
    <a:srgbClr val="35868E"/>
    <a:srgbClr val="40889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52"/>
    <p:restoredTop sz="85393"/>
  </p:normalViewPr>
  <p:slideViewPr>
    <p:cSldViewPr snapToGrid="0" snapToObjects="1">
      <p:cViewPr varScale="1">
        <p:scale>
          <a:sx n="105" d="100"/>
          <a:sy n="105" d="100"/>
        </p:scale>
        <p:origin x="-112" y="184"/>
      </p:cViewPr>
      <p:guideLst>
        <p:guide orient="horz" pos="2205"/>
        <p:guide pos="3840"/>
        <p:guide orient="horz" pos="3657"/>
        <p:guide pos="7378"/>
        <p:guide pos="302"/>
        <p:guide pos="2389"/>
        <p:guide pos="5269"/>
        <p:guide pos="1822"/>
        <p:guide pos="5858"/>
        <p:guide orient="horz" pos="709"/>
        <p:guide pos="4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ABB3FE2-4B78-E744-B3C4-6D802301E7C0}" type="doc">
      <dgm:prSet loTypeId="urn:microsoft.com/office/officeart/2005/8/layout/vProcess5" loCatId="" qsTypeId="urn:microsoft.com/office/officeart/2005/8/quickstyle/simple4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E97FAD56-BFDC-C04A-9592-17607F029D7F}">
      <dgm:prSet phldrT="[Text]"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Original</a:t>
          </a:r>
        </a:p>
      </dgm:t>
    </dgm:pt>
    <dgm:pt modelId="{7FA96482-A0D3-BA43-BC47-7D897DF76D1F}" type="parTrans" cxnId="{3F7FC377-31CB-C44C-8AD1-BD6E67A0E079}">
      <dgm:prSet/>
      <dgm:spPr/>
      <dgm:t>
        <a:bodyPr/>
        <a:lstStyle/>
        <a:p>
          <a:endParaRPr lang="en-US"/>
        </a:p>
      </dgm:t>
    </dgm:pt>
    <dgm:pt modelId="{0293AE8E-EEF4-6748-AD46-C60A849D0777}" type="sibTrans" cxnId="{3F7FC377-31CB-C44C-8AD1-BD6E67A0E079}">
      <dgm:prSet/>
      <dgm:spPr/>
      <dgm:t>
        <a:bodyPr/>
        <a:lstStyle/>
        <a:p>
          <a:endParaRPr lang="en-US"/>
        </a:p>
      </dgm:t>
    </dgm:pt>
    <dgm:pt modelId="{31DD95DC-AF16-A44D-B77C-CD7EDA006923}">
      <dgm:prSet phldrT="[Text]"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Tokenization</a:t>
          </a:r>
        </a:p>
      </dgm:t>
    </dgm:pt>
    <dgm:pt modelId="{84EE9CA0-47BE-6A41-8841-3CD4DF559216}" type="parTrans" cxnId="{596C34E2-6208-C54A-ADC3-48A28B1465A9}">
      <dgm:prSet/>
      <dgm:spPr/>
      <dgm:t>
        <a:bodyPr/>
        <a:lstStyle/>
        <a:p>
          <a:endParaRPr lang="en-US"/>
        </a:p>
      </dgm:t>
    </dgm:pt>
    <dgm:pt modelId="{B7815BBC-1BB9-BC41-B5DE-37DBCB9CA3D5}" type="sibTrans" cxnId="{596C34E2-6208-C54A-ADC3-48A28B1465A9}">
      <dgm:prSet/>
      <dgm:spPr/>
      <dgm:t>
        <a:bodyPr/>
        <a:lstStyle/>
        <a:p>
          <a:endParaRPr lang="en-US"/>
        </a:p>
      </dgm:t>
    </dgm:pt>
    <dgm:pt modelId="{4133CF3A-C0DE-4B49-9087-9F8FFB1A396F}">
      <dgm:prSet phldrT="[Text]"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Remove stop words</a:t>
          </a:r>
        </a:p>
      </dgm:t>
    </dgm:pt>
    <dgm:pt modelId="{0E96FA34-E3DF-D64D-893B-2EC1A41EE993}" type="parTrans" cxnId="{E2BD948C-17A5-3E48-BAC0-48DD93A317AA}">
      <dgm:prSet/>
      <dgm:spPr/>
      <dgm:t>
        <a:bodyPr/>
        <a:lstStyle/>
        <a:p>
          <a:endParaRPr lang="en-US"/>
        </a:p>
      </dgm:t>
    </dgm:pt>
    <dgm:pt modelId="{856862A2-AB47-5D44-B2C4-2041956E910A}" type="sibTrans" cxnId="{E2BD948C-17A5-3E48-BAC0-48DD93A317AA}">
      <dgm:prSet/>
      <dgm:spPr/>
      <dgm:t>
        <a:bodyPr/>
        <a:lstStyle/>
        <a:p>
          <a:endParaRPr lang="en-US"/>
        </a:p>
      </dgm:t>
    </dgm:pt>
    <dgm:pt modelId="{CE9801BE-8491-894C-B8D1-3D6D90AC478A}">
      <dgm:prSet custT="1"/>
      <dgm:spPr/>
      <dgm:t>
        <a:bodyPr/>
        <a:lstStyle/>
        <a:p>
          <a:r>
            <a:rPr lang="en-US" sz="3200" dirty="0">
              <a:latin typeface="Calibri" panose="020F0502020204030204" pitchFamily="34" charset="0"/>
              <a:cs typeface="Calibri" panose="020F0502020204030204" pitchFamily="34" charset="0"/>
            </a:rPr>
            <a:t>Porter Stemmer</a:t>
          </a:r>
        </a:p>
      </dgm:t>
    </dgm:pt>
    <dgm:pt modelId="{336FFAF3-516E-8D4B-8B12-85C24C19CCEB}" type="parTrans" cxnId="{C4EC1666-23CF-B940-9F9B-F7DB008CAAA2}">
      <dgm:prSet/>
      <dgm:spPr/>
      <dgm:t>
        <a:bodyPr/>
        <a:lstStyle/>
        <a:p>
          <a:endParaRPr lang="en-US"/>
        </a:p>
      </dgm:t>
    </dgm:pt>
    <dgm:pt modelId="{745E2C1A-5E41-6043-80EE-01F656C58883}" type="sibTrans" cxnId="{C4EC1666-23CF-B940-9F9B-F7DB008CAAA2}">
      <dgm:prSet/>
      <dgm:spPr/>
      <dgm:t>
        <a:bodyPr/>
        <a:lstStyle/>
        <a:p>
          <a:endParaRPr lang="en-US"/>
        </a:p>
      </dgm:t>
    </dgm:pt>
    <dgm:pt modelId="{E86BFEB1-AB67-C540-B885-85DE7C5F3831}" type="pres">
      <dgm:prSet presAssocID="{AABB3FE2-4B78-E744-B3C4-6D802301E7C0}" presName="outerComposite" presStyleCnt="0">
        <dgm:presLayoutVars>
          <dgm:chMax val="5"/>
          <dgm:dir/>
          <dgm:resizeHandles val="exact"/>
        </dgm:presLayoutVars>
      </dgm:prSet>
      <dgm:spPr/>
    </dgm:pt>
    <dgm:pt modelId="{646EB589-D042-3448-83E3-0CB2D0C5EFDF}" type="pres">
      <dgm:prSet presAssocID="{AABB3FE2-4B78-E744-B3C4-6D802301E7C0}" presName="dummyMaxCanvas" presStyleCnt="0">
        <dgm:presLayoutVars/>
      </dgm:prSet>
      <dgm:spPr/>
    </dgm:pt>
    <dgm:pt modelId="{48961631-D987-7647-9319-6F10C4C244FE}" type="pres">
      <dgm:prSet presAssocID="{AABB3FE2-4B78-E744-B3C4-6D802301E7C0}" presName="FourNodes_1" presStyleLbl="node1" presStyleIdx="0" presStyleCnt="4" custLinFactNeighborX="-1982">
        <dgm:presLayoutVars>
          <dgm:bulletEnabled val="1"/>
        </dgm:presLayoutVars>
      </dgm:prSet>
      <dgm:spPr/>
    </dgm:pt>
    <dgm:pt modelId="{F1E930C7-76FA-4E44-B9D7-462D2384831B}" type="pres">
      <dgm:prSet presAssocID="{AABB3FE2-4B78-E744-B3C4-6D802301E7C0}" presName="FourNodes_2" presStyleLbl="node1" presStyleIdx="1" presStyleCnt="4">
        <dgm:presLayoutVars>
          <dgm:bulletEnabled val="1"/>
        </dgm:presLayoutVars>
      </dgm:prSet>
      <dgm:spPr/>
    </dgm:pt>
    <dgm:pt modelId="{69D3FC72-F022-3F43-954B-9F16E699D605}" type="pres">
      <dgm:prSet presAssocID="{AABB3FE2-4B78-E744-B3C4-6D802301E7C0}" presName="FourNodes_3" presStyleLbl="node1" presStyleIdx="2" presStyleCnt="4">
        <dgm:presLayoutVars>
          <dgm:bulletEnabled val="1"/>
        </dgm:presLayoutVars>
      </dgm:prSet>
      <dgm:spPr/>
    </dgm:pt>
    <dgm:pt modelId="{CBA9531A-E507-594E-99F9-C9CAE2EE1617}" type="pres">
      <dgm:prSet presAssocID="{AABB3FE2-4B78-E744-B3C4-6D802301E7C0}" presName="FourNodes_4" presStyleLbl="node1" presStyleIdx="3" presStyleCnt="4">
        <dgm:presLayoutVars>
          <dgm:bulletEnabled val="1"/>
        </dgm:presLayoutVars>
      </dgm:prSet>
      <dgm:spPr/>
    </dgm:pt>
    <dgm:pt modelId="{3B473F5F-C5E3-184A-BCE5-F2F94EEC6801}" type="pres">
      <dgm:prSet presAssocID="{AABB3FE2-4B78-E744-B3C4-6D802301E7C0}" presName="FourConn_1-2" presStyleLbl="fgAccFollowNode1" presStyleIdx="0" presStyleCnt="3">
        <dgm:presLayoutVars>
          <dgm:bulletEnabled val="1"/>
        </dgm:presLayoutVars>
      </dgm:prSet>
      <dgm:spPr/>
    </dgm:pt>
    <dgm:pt modelId="{EDF1C52F-4F81-474E-97E4-5703417E4B3B}" type="pres">
      <dgm:prSet presAssocID="{AABB3FE2-4B78-E744-B3C4-6D802301E7C0}" presName="FourConn_2-3" presStyleLbl="fgAccFollowNode1" presStyleIdx="1" presStyleCnt="3">
        <dgm:presLayoutVars>
          <dgm:bulletEnabled val="1"/>
        </dgm:presLayoutVars>
      </dgm:prSet>
      <dgm:spPr/>
    </dgm:pt>
    <dgm:pt modelId="{90A8D58B-9604-7F4C-8C6E-AF61DEC2A574}" type="pres">
      <dgm:prSet presAssocID="{AABB3FE2-4B78-E744-B3C4-6D802301E7C0}" presName="FourConn_3-4" presStyleLbl="fgAccFollowNode1" presStyleIdx="2" presStyleCnt="3">
        <dgm:presLayoutVars>
          <dgm:bulletEnabled val="1"/>
        </dgm:presLayoutVars>
      </dgm:prSet>
      <dgm:spPr/>
    </dgm:pt>
    <dgm:pt modelId="{AF48DAF4-3077-DD46-A91A-1BDBA69CC175}" type="pres">
      <dgm:prSet presAssocID="{AABB3FE2-4B78-E744-B3C4-6D802301E7C0}" presName="FourNodes_1_text" presStyleLbl="node1" presStyleIdx="3" presStyleCnt="4">
        <dgm:presLayoutVars>
          <dgm:bulletEnabled val="1"/>
        </dgm:presLayoutVars>
      </dgm:prSet>
      <dgm:spPr/>
    </dgm:pt>
    <dgm:pt modelId="{65BA1DEB-3F60-3542-9929-E42231E6B246}" type="pres">
      <dgm:prSet presAssocID="{AABB3FE2-4B78-E744-B3C4-6D802301E7C0}" presName="FourNodes_2_text" presStyleLbl="node1" presStyleIdx="3" presStyleCnt="4">
        <dgm:presLayoutVars>
          <dgm:bulletEnabled val="1"/>
        </dgm:presLayoutVars>
      </dgm:prSet>
      <dgm:spPr/>
    </dgm:pt>
    <dgm:pt modelId="{84D90FE2-B528-E549-886F-225B76096B50}" type="pres">
      <dgm:prSet presAssocID="{AABB3FE2-4B78-E744-B3C4-6D802301E7C0}" presName="FourNodes_3_text" presStyleLbl="node1" presStyleIdx="3" presStyleCnt="4">
        <dgm:presLayoutVars>
          <dgm:bulletEnabled val="1"/>
        </dgm:presLayoutVars>
      </dgm:prSet>
      <dgm:spPr/>
    </dgm:pt>
    <dgm:pt modelId="{A107B3E6-D9DB-A246-8580-369E85820175}" type="pres">
      <dgm:prSet presAssocID="{AABB3FE2-4B78-E744-B3C4-6D802301E7C0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40D0EC0C-AC6C-384E-8416-6848EC7431BE}" type="presOf" srcId="{B7815BBC-1BB9-BC41-B5DE-37DBCB9CA3D5}" destId="{EDF1C52F-4F81-474E-97E4-5703417E4B3B}" srcOrd="0" destOrd="0" presId="urn:microsoft.com/office/officeart/2005/8/layout/vProcess5"/>
    <dgm:cxn modelId="{7B1DB82B-2A4D-9E45-86D0-5820FFF4F55B}" type="presOf" srcId="{4133CF3A-C0DE-4B49-9087-9F8FFB1A396F}" destId="{84D90FE2-B528-E549-886F-225B76096B50}" srcOrd="1" destOrd="0" presId="urn:microsoft.com/office/officeart/2005/8/layout/vProcess5"/>
    <dgm:cxn modelId="{5EAE7E36-D624-2346-BFFA-15F910630CE8}" type="presOf" srcId="{CE9801BE-8491-894C-B8D1-3D6D90AC478A}" destId="{CBA9531A-E507-594E-99F9-C9CAE2EE1617}" srcOrd="0" destOrd="0" presId="urn:microsoft.com/office/officeart/2005/8/layout/vProcess5"/>
    <dgm:cxn modelId="{9E4FFB4A-45C2-D24A-86B7-48FEE99E1219}" type="presOf" srcId="{0293AE8E-EEF4-6748-AD46-C60A849D0777}" destId="{3B473F5F-C5E3-184A-BCE5-F2F94EEC6801}" srcOrd="0" destOrd="0" presId="urn:microsoft.com/office/officeart/2005/8/layout/vProcess5"/>
    <dgm:cxn modelId="{C4EC1666-23CF-B940-9F9B-F7DB008CAAA2}" srcId="{AABB3FE2-4B78-E744-B3C4-6D802301E7C0}" destId="{CE9801BE-8491-894C-B8D1-3D6D90AC478A}" srcOrd="3" destOrd="0" parTransId="{336FFAF3-516E-8D4B-8B12-85C24C19CCEB}" sibTransId="{745E2C1A-5E41-6043-80EE-01F656C58883}"/>
    <dgm:cxn modelId="{00EA4C71-7977-8D4D-99B5-29E1551AB246}" type="presOf" srcId="{31DD95DC-AF16-A44D-B77C-CD7EDA006923}" destId="{65BA1DEB-3F60-3542-9929-E42231E6B246}" srcOrd="1" destOrd="0" presId="urn:microsoft.com/office/officeart/2005/8/layout/vProcess5"/>
    <dgm:cxn modelId="{71D41974-1A94-0E48-9AFE-43938A22603C}" type="presOf" srcId="{CE9801BE-8491-894C-B8D1-3D6D90AC478A}" destId="{A107B3E6-D9DB-A246-8580-369E85820175}" srcOrd="1" destOrd="0" presId="urn:microsoft.com/office/officeart/2005/8/layout/vProcess5"/>
    <dgm:cxn modelId="{F9821B74-F2A3-2842-A917-B8533E8FABFB}" type="presOf" srcId="{4133CF3A-C0DE-4B49-9087-9F8FFB1A396F}" destId="{69D3FC72-F022-3F43-954B-9F16E699D605}" srcOrd="0" destOrd="0" presId="urn:microsoft.com/office/officeart/2005/8/layout/vProcess5"/>
    <dgm:cxn modelId="{3F7FC377-31CB-C44C-8AD1-BD6E67A0E079}" srcId="{AABB3FE2-4B78-E744-B3C4-6D802301E7C0}" destId="{E97FAD56-BFDC-C04A-9592-17607F029D7F}" srcOrd="0" destOrd="0" parTransId="{7FA96482-A0D3-BA43-BC47-7D897DF76D1F}" sibTransId="{0293AE8E-EEF4-6748-AD46-C60A849D0777}"/>
    <dgm:cxn modelId="{681E668C-746E-C444-B179-B35D63BE2928}" type="presOf" srcId="{AABB3FE2-4B78-E744-B3C4-6D802301E7C0}" destId="{E86BFEB1-AB67-C540-B885-85DE7C5F3831}" srcOrd="0" destOrd="0" presId="urn:microsoft.com/office/officeart/2005/8/layout/vProcess5"/>
    <dgm:cxn modelId="{E2BD948C-17A5-3E48-BAC0-48DD93A317AA}" srcId="{AABB3FE2-4B78-E744-B3C4-6D802301E7C0}" destId="{4133CF3A-C0DE-4B49-9087-9F8FFB1A396F}" srcOrd="2" destOrd="0" parTransId="{0E96FA34-E3DF-D64D-893B-2EC1A41EE993}" sibTransId="{856862A2-AB47-5D44-B2C4-2041956E910A}"/>
    <dgm:cxn modelId="{9F0A20B4-364A-CD46-8B7E-314DE5D796AE}" type="presOf" srcId="{E97FAD56-BFDC-C04A-9592-17607F029D7F}" destId="{AF48DAF4-3077-DD46-A91A-1BDBA69CC175}" srcOrd="1" destOrd="0" presId="urn:microsoft.com/office/officeart/2005/8/layout/vProcess5"/>
    <dgm:cxn modelId="{EC771ECD-21D9-1741-9AB4-A694AAFAB5B8}" type="presOf" srcId="{E97FAD56-BFDC-C04A-9592-17607F029D7F}" destId="{48961631-D987-7647-9319-6F10C4C244FE}" srcOrd="0" destOrd="0" presId="urn:microsoft.com/office/officeart/2005/8/layout/vProcess5"/>
    <dgm:cxn modelId="{8486CCD2-FCB8-E349-BF58-E4CDC7456504}" type="presOf" srcId="{856862A2-AB47-5D44-B2C4-2041956E910A}" destId="{90A8D58B-9604-7F4C-8C6E-AF61DEC2A574}" srcOrd="0" destOrd="0" presId="urn:microsoft.com/office/officeart/2005/8/layout/vProcess5"/>
    <dgm:cxn modelId="{596C34E2-6208-C54A-ADC3-48A28B1465A9}" srcId="{AABB3FE2-4B78-E744-B3C4-6D802301E7C0}" destId="{31DD95DC-AF16-A44D-B77C-CD7EDA006923}" srcOrd="1" destOrd="0" parTransId="{84EE9CA0-47BE-6A41-8841-3CD4DF559216}" sibTransId="{B7815BBC-1BB9-BC41-B5DE-37DBCB9CA3D5}"/>
    <dgm:cxn modelId="{B0968EF6-0D99-E044-B27A-1DF95FF4D853}" type="presOf" srcId="{31DD95DC-AF16-A44D-B77C-CD7EDA006923}" destId="{F1E930C7-76FA-4E44-B9D7-462D2384831B}" srcOrd="0" destOrd="0" presId="urn:microsoft.com/office/officeart/2005/8/layout/vProcess5"/>
    <dgm:cxn modelId="{32E9699E-A9B7-CD4A-8889-E82C1FBD71AE}" type="presParOf" srcId="{E86BFEB1-AB67-C540-B885-85DE7C5F3831}" destId="{646EB589-D042-3448-83E3-0CB2D0C5EFDF}" srcOrd="0" destOrd="0" presId="urn:microsoft.com/office/officeart/2005/8/layout/vProcess5"/>
    <dgm:cxn modelId="{05FC6B38-41E6-A44B-B36A-3A97F491DC0F}" type="presParOf" srcId="{E86BFEB1-AB67-C540-B885-85DE7C5F3831}" destId="{48961631-D987-7647-9319-6F10C4C244FE}" srcOrd="1" destOrd="0" presId="urn:microsoft.com/office/officeart/2005/8/layout/vProcess5"/>
    <dgm:cxn modelId="{AF93AA4C-034F-0740-B294-37709C00420E}" type="presParOf" srcId="{E86BFEB1-AB67-C540-B885-85DE7C5F3831}" destId="{F1E930C7-76FA-4E44-B9D7-462D2384831B}" srcOrd="2" destOrd="0" presId="urn:microsoft.com/office/officeart/2005/8/layout/vProcess5"/>
    <dgm:cxn modelId="{8563444D-069C-554C-8618-C37EAB19CCB4}" type="presParOf" srcId="{E86BFEB1-AB67-C540-B885-85DE7C5F3831}" destId="{69D3FC72-F022-3F43-954B-9F16E699D605}" srcOrd="3" destOrd="0" presId="urn:microsoft.com/office/officeart/2005/8/layout/vProcess5"/>
    <dgm:cxn modelId="{0953855B-1DB1-5342-AD6E-449CB0828836}" type="presParOf" srcId="{E86BFEB1-AB67-C540-B885-85DE7C5F3831}" destId="{CBA9531A-E507-594E-99F9-C9CAE2EE1617}" srcOrd="4" destOrd="0" presId="urn:microsoft.com/office/officeart/2005/8/layout/vProcess5"/>
    <dgm:cxn modelId="{1821330C-EA3A-8E4F-9B69-E5D7E9B17EE5}" type="presParOf" srcId="{E86BFEB1-AB67-C540-B885-85DE7C5F3831}" destId="{3B473F5F-C5E3-184A-BCE5-F2F94EEC6801}" srcOrd="5" destOrd="0" presId="urn:microsoft.com/office/officeart/2005/8/layout/vProcess5"/>
    <dgm:cxn modelId="{F2A9965B-02E0-A948-8E38-DF9D8CA254DB}" type="presParOf" srcId="{E86BFEB1-AB67-C540-B885-85DE7C5F3831}" destId="{EDF1C52F-4F81-474E-97E4-5703417E4B3B}" srcOrd="6" destOrd="0" presId="urn:microsoft.com/office/officeart/2005/8/layout/vProcess5"/>
    <dgm:cxn modelId="{6BBA3D81-C2F8-E548-BECD-EE9549C75697}" type="presParOf" srcId="{E86BFEB1-AB67-C540-B885-85DE7C5F3831}" destId="{90A8D58B-9604-7F4C-8C6E-AF61DEC2A574}" srcOrd="7" destOrd="0" presId="urn:microsoft.com/office/officeart/2005/8/layout/vProcess5"/>
    <dgm:cxn modelId="{B4B31930-915D-5241-824D-A8F03339934A}" type="presParOf" srcId="{E86BFEB1-AB67-C540-B885-85DE7C5F3831}" destId="{AF48DAF4-3077-DD46-A91A-1BDBA69CC175}" srcOrd="8" destOrd="0" presId="urn:microsoft.com/office/officeart/2005/8/layout/vProcess5"/>
    <dgm:cxn modelId="{F69AA14A-EC40-D14A-8C09-C47318913883}" type="presParOf" srcId="{E86BFEB1-AB67-C540-B885-85DE7C5F3831}" destId="{65BA1DEB-3F60-3542-9929-E42231E6B246}" srcOrd="9" destOrd="0" presId="urn:microsoft.com/office/officeart/2005/8/layout/vProcess5"/>
    <dgm:cxn modelId="{02147BE5-234E-8A45-9B41-16064A425F4C}" type="presParOf" srcId="{E86BFEB1-AB67-C540-B885-85DE7C5F3831}" destId="{84D90FE2-B528-E549-886F-225B76096B50}" srcOrd="10" destOrd="0" presId="urn:microsoft.com/office/officeart/2005/8/layout/vProcess5"/>
    <dgm:cxn modelId="{09B3A3D8-4A75-524A-AE89-A17DBB8CD7C1}" type="presParOf" srcId="{E86BFEB1-AB67-C540-B885-85DE7C5F3831}" destId="{A107B3E6-D9DB-A246-8580-369E8582017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8961631-D987-7647-9319-6F10C4C244FE}">
      <dsp:nvSpPr>
        <dsp:cNvPr id="0" name=""/>
        <dsp:cNvSpPr/>
      </dsp:nvSpPr>
      <dsp:spPr>
        <a:xfrm>
          <a:off x="0" y="0"/>
          <a:ext cx="7602583" cy="1036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0000"/>
                <a:lumMod val="100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Original</a:t>
          </a:r>
        </a:p>
      </dsp:txBody>
      <dsp:txXfrm>
        <a:off x="30363" y="30363"/>
        <a:ext cx="6396353" cy="975928"/>
      </dsp:txXfrm>
    </dsp:sp>
    <dsp:sp modelId="{F1E930C7-76FA-4E44-B9D7-462D2384831B}">
      <dsp:nvSpPr>
        <dsp:cNvPr id="0" name=""/>
        <dsp:cNvSpPr/>
      </dsp:nvSpPr>
      <dsp:spPr>
        <a:xfrm>
          <a:off x="636716" y="1225137"/>
          <a:ext cx="7602583" cy="1036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503534"/>
                <a:satOff val="-1539"/>
                <a:lumOff val="1634"/>
                <a:alphaOff val="0"/>
                <a:satMod val="100000"/>
                <a:lumMod val="100000"/>
              </a:schemeClr>
            </a:gs>
            <a:gs pos="50000">
              <a:schemeClr val="accent4">
                <a:hueOff val="-503534"/>
                <a:satOff val="-1539"/>
                <a:lumOff val="1634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-503534"/>
                <a:satOff val="-1539"/>
                <a:lumOff val="1634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Tokenization</a:t>
          </a:r>
        </a:p>
      </dsp:txBody>
      <dsp:txXfrm>
        <a:off x="667079" y="1255500"/>
        <a:ext cx="6231315" cy="975928"/>
      </dsp:txXfrm>
    </dsp:sp>
    <dsp:sp modelId="{69D3FC72-F022-3F43-954B-9F16E699D605}">
      <dsp:nvSpPr>
        <dsp:cNvPr id="0" name=""/>
        <dsp:cNvSpPr/>
      </dsp:nvSpPr>
      <dsp:spPr>
        <a:xfrm>
          <a:off x="1263929" y="2450275"/>
          <a:ext cx="7602583" cy="1036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007069"/>
                <a:satOff val="-3078"/>
                <a:lumOff val="3268"/>
                <a:alphaOff val="0"/>
                <a:satMod val="100000"/>
                <a:lumMod val="100000"/>
              </a:schemeClr>
            </a:gs>
            <a:gs pos="50000">
              <a:schemeClr val="accent4">
                <a:hueOff val="-1007069"/>
                <a:satOff val="-3078"/>
                <a:lumOff val="3268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-1007069"/>
                <a:satOff val="-3078"/>
                <a:lumOff val="3268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Remove stop words</a:t>
          </a:r>
        </a:p>
      </dsp:txBody>
      <dsp:txXfrm>
        <a:off x="1294292" y="2480638"/>
        <a:ext cx="6240818" cy="975928"/>
      </dsp:txXfrm>
    </dsp:sp>
    <dsp:sp modelId="{CBA9531A-E507-594E-99F9-C9CAE2EE1617}">
      <dsp:nvSpPr>
        <dsp:cNvPr id="0" name=""/>
        <dsp:cNvSpPr/>
      </dsp:nvSpPr>
      <dsp:spPr>
        <a:xfrm>
          <a:off x="1900645" y="3675413"/>
          <a:ext cx="7602583" cy="103665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4">
                <a:hueOff val="-1510603"/>
                <a:satOff val="-4617"/>
                <a:lumOff val="4902"/>
                <a:alphaOff val="0"/>
                <a:satMod val="100000"/>
                <a:lumMod val="100000"/>
              </a:schemeClr>
            </a:gs>
            <a:gs pos="50000">
              <a:schemeClr val="accent4">
                <a:hueOff val="-1510603"/>
                <a:satOff val="-4617"/>
                <a:lumOff val="4902"/>
                <a:alphaOff val="0"/>
                <a:shade val="99000"/>
                <a:satMod val="105000"/>
                <a:lumMod val="100000"/>
              </a:schemeClr>
            </a:gs>
            <a:gs pos="100000">
              <a:schemeClr val="accent4">
                <a:hueOff val="-1510603"/>
                <a:satOff val="-4617"/>
                <a:lumOff val="4902"/>
                <a:alphaOff val="0"/>
                <a:shade val="98000"/>
                <a:satMod val="105000"/>
                <a:lumMod val="100000"/>
              </a:schemeClr>
            </a:gs>
          </a:gsLst>
          <a:lin ang="5400000" scaled="0"/>
        </a:gradFill>
        <a:ln>
          <a:noFill/>
        </a:ln>
        <a:effectLst>
          <a:outerShdw blurRad="38100" dist="1270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>
              <a:latin typeface="Calibri" panose="020F0502020204030204" pitchFamily="34" charset="0"/>
              <a:cs typeface="Calibri" panose="020F0502020204030204" pitchFamily="34" charset="0"/>
            </a:rPr>
            <a:t>Porter Stemmer</a:t>
          </a:r>
        </a:p>
      </dsp:txBody>
      <dsp:txXfrm>
        <a:off x="1931008" y="3705776"/>
        <a:ext cx="6231315" cy="975928"/>
      </dsp:txXfrm>
    </dsp:sp>
    <dsp:sp modelId="{3B473F5F-C5E3-184A-BCE5-F2F94EEC6801}">
      <dsp:nvSpPr>
        <dsp:cNvPr id="0" name=""/>
        <dsp:cNvSpPr/>
      </dsp:nvSpPr>
      <dsp:spPr>
        <a:xfrm>
          <a:off x="6928757" y="793983"/>
          <a:ext cx="673825" cy="67382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080368" y="793983"/>
        <a:ext cx="370603" cy="507053"/>
      </dsp:txXfrm>
    </dsp:sp>
    <dsp:sp modelId="{EDF1C52F-4F81-474E-97E4-5703417E4B3B}">
      <dsp:nvSpPr>
        <dsp:cNvPr id="0" name=""/>
        <dsp:cNvSpPr/>
      </dsp:nvSpPr>
      <dsp:spPr>
        <a:xfrm>
          <a:off x="7565473" y="2019121"/>
          <a:ext cx="673825" cy="67382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929239"/>
            <a:satOff val="1934"/>
            <a:lumOff val="433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-929239"/>
              <a:satOff val="1934"/>
              <a:lumOff val="43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717084" y="2019121"/>
        <a:ext cx="370603" cy="507053"/>
      </dsp:txXfrm>
    </dsp:sp>
    <dsp:sp modelId="{90A8D58B-9604-7F4C-8C6E-AF61DEC2A574}">
      <dsp:nvSpPr>
        <dsp:cNvPr id="0" name=""/>
        <dsp:cNvSpPr/>
      </dsp:nvSpPr>
      <dsp:spPr>
        <a:xfrm>
          <a:off x="8192686" y="3244258"/>
          <a:ext cx="673825" cy="673825"/>
        </a:xfrm>
        <a:prstGeom prst="downArrow">
          <a:avLst>
            <a:gd name="adj1" fmla="val 55000"/>
            <a:gd name="adj2" fmla="val 45000"/>
          </a:avLst>
        </a:prstGeom>
        <a:solidFill>
          <a:schemeClr val="accent4">
            <a:tint val="40000"/>
            <a:alpha val="90000"/>
            <a:hueOff val="-1858478"/>
            <a:satOff val="3868"/>
            <a:lumOff val="865"/>
            <a:alphaOff val="0"/>
          </a:schemeClr>
        </a:solidFill>
        <a:ln w="6350" cap="flat" cmpd="sng" algn="ctr">
          <a:solidFill>
            <a:schemeClr val="accent4">
              <a:tint val="40000"/>
              <a:alpha val="90000"/>
              <a:hueOff val="-1858478"/>
              <a:satOff val="3868"/>
              <a:lumOff val="86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8344297" y="3244258"/>
        <a:ext cx="370603" cy="5070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45F0-8060-8246-8418-9B325D02C465}" type="datetimeFigureOut">
              <a:rPr lang="en-US" smtClean="0"/>
              <a:t>12/16/19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00F92-30FE-6D46-AB9C-BC2085734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1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47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06924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38800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00228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4812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985945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36481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38103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2196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40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1257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156552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73427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04243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49728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A300F92-30FE-6D46-AB9C-BC208573408D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65445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12/16/19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4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1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70CA-1B26-D047-ADC0-9A6833291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EBC3-A2F4-0C42-A0DF-F49431E4F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5907-9D0E-3E4C-B041-94807AFB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12/16/19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714F1-FBEB-D74F-9D46-2F8B59B2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98CE-8264-E242-8833-D757D6D2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80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4968-8A59-254B-9FEF-63AED010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AC884-6026-8446-8F83-C54162EB6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0B8EF-D61A-1443-9A85-443F1EC0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99AEE-96C9-3244-B3C4-7D089794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B02E1-95AE-CE44-BDB3-F56FD037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5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DF99-EBB7-A841-BB7F-3FCBFDA3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A3501-CA73-5A4A-AD47-4513792C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71002-05C3-2F49-9B31-40A4F541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12/16/19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9A6E9-F7EB-604B-AB20-FC2CE6BA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EBB1F-EF4B-6844-8ECF-E4905FBD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42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91DA-70A2-0B47-AA42-3D03B282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5CD51-2539-AF40-9212-3F5A180EE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5016C-E91B-1746-919C-6224B0E3D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EA170-92A8-E74B-BCD6-C2003E227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C7911-6A7D-5E45-872E-2DCCBB07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AD9E9-DB15-BE4D-87C4-76BF402D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9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BCD4-A737-3249-8FD9-63A3F2B9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07C02-4071-8046-A746-8DF06E722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602FB-03B4-994E-9451-C5DB15DE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28F0E-8F1B-8848-BC1A-5A716E496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59E97-AF5C-A046-9980-74945B597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08723-AD73-2F4A-8528-6489B9B5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06A67-6794-0B42-9CF6-467D7E40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DECED-2E8A-AF4F-BAFB-B6780EB4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88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7AAA-0E43-BE4D-AF2E-B5A8891C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71459-BE2B-1040-AB73-5C39F837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FEDF-D840-2F4B-860F-19A7E0A2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3F42C-7000-2D46-AAC6-0543811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74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BC6EC-3D4E-D847-BD0A-DCD9D981E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52033-C24B-0041-8752-97F6AB0DD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B8CD4-9E47-5545-A3E5-5D4B0AB7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5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6DB4-ECA7-B143-8494-8440E808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F869-EA2A-4346-93B6-DF095B1B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C3B81-C45E-7648-B7C9-757654E63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0233-B231-5247-B542-B34B62C4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E9CCE-6317-1141-821D-B06320372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9708C-B911-B342-A1DD-C04BB3C9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5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2EB3-CAC0-C94B-AE86-E8E30E7D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4080C5-A00E-824D-A14F-4BDC0E7C1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8F3AC-BF86-BD46-A5BC-8B234F668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0B14E-C11F-014C-A693-9EE6731E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15878-7146-F742-8BD6-7C58C791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A05BB-3F7B-1249-96F7-93739749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13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3B2B-0568-7E41-9719-26E32746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FDC84-E897-934A-88A9-2D300318F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834F8-6CDF-C04F-9BDC-1E0DEAD2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CAC20-3BCA-A54B-A5BC-EE6E9A1D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26CD6-0FDC-4546-9506-C31309FB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52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1100CA-EF09-BC42-95BA-5582079F9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1C63B-7A74-C047-8F0F-CD19A64FC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E7C7-4176-2148-9375-DADF2A9B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C155-BF62-B14B-81D9-E0CB670B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E10E6-F406-9447-A4BA-99805952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9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12/16/19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4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12/16/19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9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12/16/19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9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12/16/19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2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12/16/19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4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12/16/19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8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12/16/19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61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9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74E94-45BC-8445-B963-F513ECAA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64EEC-6078-1640-BCDE-E94C3A162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A4BFE-E223-3345-8B3A-41C27D659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701A6-F6C3-0F40-B6C7-C8B7F4016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FE1B-FF8F-F341-BC01-9A4E65BB6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6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50.svg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1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DF00DC-D8C7-416E-B2F8-FABC703083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20" y="697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F5C7D-23B6-AE4F-8044-5E4296531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720" y="2123275"/>
            <a:ext cx="5200192" cy="1630906"/>
          </a:xfrm>
        </p:spPr>
        <p:txBody>
          <a:bodyPr>
            <a:normAutofit fontScale="90000"/>
          </a:bodyPr>
          <a:lstStyle/>
          <a:p>
            <a:r>
              <a:rPr lang="en-US" sz="4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Meaningful Yelp Data for Business Units &amp;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7FC00-41BA-AB4A-91DE-2F7634F9C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8670" y="4068923"/>
            <a:ext cx="5279744" cy="75809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Team: Attention Please!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Chen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Pengyao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LiYuan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Yumi Shin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ZhaoWei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香港科技大学校徽.png">
            <a:extLst>
              <a:ext uri="{FF2B5EF4-FFF2-40B4-BE49-F238E27FC236}">
                <a16:creationId xmlns:a16="http://schemas.microsoft.com/office/drawing/2014/main" id="{EF1823E8-657C-7F42-8917-AED1F26C0B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-117567"/>
            <a:ext cx="2239938" cy="130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AF87C-4241-8C45-A512-58E63DE43D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1274" y="-290087"/>
            <a:ext cx="1478806" cy="14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47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of Rating - 1 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449862" y="1744323"/>
            <a:ext cx="3959351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Scheme: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Color: positive and negative stars 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Length: the values for 15days on positive and negative</a:t>
            </a: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opinion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more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than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not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whole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look.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2018.08.14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2018.08.29 had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opinion;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2018.09.14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2018.09.29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opinion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Making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for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these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performance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grpSp>
        <p:nvGrpSpPr>
          <p:cNvPr id="19" name="组合 12">
            <a:extLst>
              <a:ext uri="{FF2B5EF4-FFF2-40B4-BE49-F238E27FC236}">
                <a16:creationId xmlns:a16="http://schemas.microsoft.com/office/drawing/2014/main" id="{433D98C3-8881-5C47-A752-8F5BCDA71BDB}"/>
              </a:ext>
            </a:extLst>
          </p:cNvPr>
          <p:cNvGrpSpPr/>
          <p:nvPr/>
        </p:nvGrpSpPr>
        <p:grpSpPr>
          <a:xfrm>
            <a:off x="5104157" y="2056291"/>
            <a:ext cx="6637981" cy="3511650"/>
            <a:chOff x="5016866" y="2287079"/>
            <a:chExt cx="6637981" cy="351165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20" name="图片 2">
              <a:extLst>
                <a:ext uri="{FF2B5EF4-FFF2-40B4-BE49-F238E27FC236}">
                  <a16:creationId xmlns:a16="http://schemas.microsoft.com/office/drawing/2014/main" id="{04EE765C-349C-ED43-945C-19A5A114DD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16866" y="2287079"/>
              <a:ext cx="6637981" cy="3511650"/>
            </a:xfrm>
            <a:prstGeom prst="rect">
              <a:avLst/>
            </a:prstGeom>
          </p:spPr>
        </p:pic>
        <p:sp>
          <p:nvSpPr>
            <p:cNvPr id="21" name="文本框 11">
              <a:extLst>
                <a:ext uri="{FF2B5EF4-FFF2-40B4-BE49-F238E27FC236}">
                  <a16:creationId xmlns:a16="http://schemas.microsoft.com/office/drawing/2014/main" id="{5473D4C0-4B2A-7B40-9C03-9C353D37EC21}"/>
                </a:ext>
              </a:extLst>
            </p:cNvPr>
            <p:cNvSpPr txBox="1"/>
            <p:nvPr/>
          </p:nvSpPr>
          <p:spPr>
            <a:xfrm>
              <a:off x="5313404" y="2299436"/>
              <a:ext cx="5506995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Half-monthly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emotional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opinion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for</a:t>
              </a:r>
              <a:r>
                <a:rPr kumimoji="1" lang="zh-CN" altLang="en-US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</a:t>
              </a:r>
              <a:r>
                <a:rPr kumimoji="1" lang="en-US" altLang="zh-CN" sz="1100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store1</a:t>
              </a:r>
              <a:endParaRPr kumimoji="1" lang="zh-CN" altLang="en-US" sz="1100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56754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of Rating - 2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37979" y="2478368"/>
            <a:ext cx="3613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Findings: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Negative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opinion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always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more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than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Positive.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2018.05.14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-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2018.05.29 had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most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positive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opinion;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2018.03.14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-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2018.03.29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had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most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negative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opinion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Making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review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for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these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good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/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bad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performance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day.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11" name="图片 7">
            <a:extLst>
              <a:ext uri="{FF2B5EF4-FFF2-40B4-BE49-F238E27FC236}">
                <a16:creationId xmlns:a16="http://schemas.microsoft.com/office/drawing/2014/main" id="{B20BCEB5-B368-7E48-B735-DD36E605B0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342" y="1893436"/>
            <a:ext cx="6678839" cy="353780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47559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Customer Rating Review - 1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37979" y="2800834"/>
            <a:ext cx="3613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Encoding Scheme: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Color: positive and negative stars 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Length: the values for 15days on positive and negative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word: the main text from customers‘ comments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23" name="图片 15">
            <a:extLst>
              <a:ext uri="{FF2B5EF4-FFF2-40B4-BE49-F238E27FC236}">
                <a16:creationId xmlns:a16="http://schemas.microsoft.com/office/drawing/2014/main" id="{D8D3D13F-BA1D-3D4E-84F5-4F5B0AB44D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2871" y="2260380"/>
            <a:ext cx="4680053" cy="336588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组合 23">
            <a:extLst>
              <a:ext uri="{FF2B5EF4-FFF2-40B4-BE49-F238E27FC236}">
                <a16:creationId xmlns:a16="http://schemas.microsoft.com/office/drawing/2014/main" id="{0F8BF222-FB29-4143-862D-6EC022D9CF2E}"/>
              </a:ext>
            </a:extLst>
          </p:cNvPr>
          <p:cNvGrpSpPr/>
          <p:nvPr/>
        </p:nvGrpSpPr>
        <p:grpSpPr>
          <a:xfrm>
            <a:off x="8503366" y="854882"/>
            <a:ext cx="2649048" cy="3214724"/>
            <a:chOff x="6682476" y="-1169801"/>
            <a:chExt cx="4533747" cy="5501883"/>
          </a:xfrm>
        </p:grpSpPr>
        <p:sp>
          <p:nvSpPr>
            <p:cNvPr id="25" name="椭圆 19">
              <a:extLst>
                <a:ext uri="{FF2B5EF4-FFF2-40B4-BE49-F238E27FC236}">
                  <a16:creationId xmlns:a16="http://schemas.microsoft.com/office/drawing/2014/main" id="{2784DD78-7BD9-6849-8646-EB40B1F58447}"/>
                </a:ext>
              </a:extLst>
            </p:cNvPr>
            <p:cNvSpPr/>
            <p:nvPr/>
          </p:nvSpPr>
          <p:spPr>
            <a:xfrm>
              <a:off x="6682476" y="4183693"/>
              <a:ext cx="141449" cy="148389"/>
            </a:xfrm>
            <a:prstGeom prst="ellipse">
              <a:avLst/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26" name="直线连接符 20">
              <a:extLst>
                <a:ext uri="{FF2B5EF4-FFF2-40B4-BE49-F238E27FC236}">
                  <a16:creationId xmlns:a16="http://schemas.microsoft.com/office/drawing/2014/main" id="{4BA58E11-3D67-124D-AD27-283298D11E59}"/>
                </a:ext>
              </a:extLst>
            </p:cNvPr>
            <p:cNvCxnSpPr>
              <a:cxnSpLocks/>
              <a:endCxn id="27" idx="1"/>
            </p:cNvCxnSpPr>
            <p:nvPr/>
          </p:nvCxnSpPr>
          <p:spPr>
            <a:xfrm flipV="1">
              <a:off x="6774560" y="32928"/>
              <a:ext cx="1341403" cy="4255393"/>
            </a:xfrm>
            <a:prstGeom prst="line">
              <a:avLst/>
            </a:prstGeom>
            <a:ln w="190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7" name="图片 21">
              <a:extLst>
                <a:ext uri="{FF2B5EF4-FFF2-40B4-BE49-F238E27FC236}">
                  <a16:creationId xmlns:a16="http://schemas.microsoft.com/office/drawing/2014/main" id="{9D5BDC1A-C690-8845-8803-71148E387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15963" y="-1169801"/>
              <a:ext cx="3100260" cy="240545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4" name="组合 27">
            <a:extLst>
              <a:ext uri="{FF2B5EF4-FFF2-40B4-BE49-F238E27FC236}">
                <a16:creationId xmlns:a16="http://schemas.microsoft.com/office/drawing/2014/main" id="{8F4C74E3-8134-F04C-BB2E-11994922AA2D}"/>
              </a:ext>
            </a:extLst>
          </p:cNvPr>
          <p:cNvGrpSpPr/>
          <p:nvPr/>
        </p:nvGrpSpPr>
        <p:grpSpPr>
          <a:xfrm>
            <a:off x="6531230" y="2295521"/>
            <a:ext cx="5008975" cy="1938798"/>
            <a:chOff x="4099495" y="1589895"/>
            <a:chExt cx="6566162" cy="2541537"/>
          </a:xfrm>
        </p:grpSpPr>
        <p:sp>
          <p:nvSpPr>
            <p:cNvPr id="35" name="椭圆 24">
              <a:extLst>
                <a:ext uri="{FF2B5EF4-FFF2-40B4-BE49-F238E27FC236}">
                  <a16:creationId xmlns:a16="http://schemas.microsoft.com/office/drawing/2014/main" id="{47FE00EB-1999-9A45-B1AC-224E227B357E}"/>
                </a:ext>
              </a:extLst>
            </p:cNvPr>
            <p:cNvSpPr/>
            <p:nvPr/>
          </p:nvSpPr>
          <p:spPr>
            <a:xfrm>
              <a:off x="4099495" y="3983044"/>
              <a:ext cx="141449" cy="148388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36" name="直线连接符 25">
              <a:extLst>
                <a:ext uri="{FF2B5EF4-FFF2-40B4-BE49-F238E27FC236}">
                  <a16:creationId xmlns:a16="http://schemas.microsoft.com/office/drawing/2014/main" id="{76FE31FD-729C-AD48-B9C2-9F82C5F2FBB0}"/>
                </a:ext>
              </a:extLst>
            </p:cNvPr>
            <p:cNvCxnSpPr>
              <a:cxnSpLocks/>
              <a:endCxn id="37" idx="1"/>
            </p:cNvCxnSpPr>
            <p:nvPr/>
          </p:nvCxnSpPr>
          <p:spPr>
            <a:xfrm flipV="1">
              <a:off x="4163971" y="2666510"/>
              <a:ext cx="3868898" cy="1365379"/>
            </a:xfrm>
            <a:prstGeom prst="line">
              <a:avLst/>
            </a:prstGeom>
            <a:ln w="1905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7" name="图片 26">
              <a:extLst>
                <a:ext uri="{FF2B5EF4-FFF2-40B4-BE49-F238E27FC236}">
                  <a16:creationId xmlns:a16="http://schemas.microsoft.com/office/drawing/2014/main" id="{8EBF4A9D-8E69-1C43-A0C9-5B11BFF0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32869" y="1589895"/>
              <a:ext cx="2632788" cy="215322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1" name="组合 36">
            <a:extLst>
              <a:ext uri="{FF2B5EF4-FFF2-40B4-BE49-F238E27FC236}">
                <a16:creationId xmlns:a16="http://schemas.microsoft.com/office/drawing/2014/main" id="{D0BE5BB5-794C-374E-909D-EC1A8354D620}"/>
              </a:ext>
            </a:extLst>
          </p:cNvPr>
          <p:cNvGrpSpPr/>
          <p:nvPr/>
        </p:nvGrpSpPr>
        <p:grpSpPr>
          <a:xfrm>
            <a:off x="8516212" y="4621183"/>
            <a:ext cx="3023993" cy="1358372"/>
            <a:chOff x="4813043" y="3706254"/>
            <a:chExt cx="3023993" cy="1358372"/>
          </a:xfrm>
        </p:grpSpPr>
        <p:pic>
          <p:nvPicPr>
            <p:cNvPr id="42" name="图片 16">
              <a:extLst>
                <a:ext uri="{FF2B5EF4-FFF2-40B4-BE49-F238E27FC236}">
                  <a16:creationId xmlns:a16="http://schemas.microsoft.com/office/drawing/2014/main" id="{EB16E63F-4985-3848-9184-599453D01E7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327994" y="3706254"/>
              <a:ext cx="1509042" cy="135837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3" name="椭圆 17">
              <a:extLst>
                <a:ext uri="{FF2B5EF4-FFF2-40B4-BE49-F238E27FC236}">
                  <a16:creationId xmlns:a16="http://schemas.microsoft.com/office/drawing/2014/main" id="{96329C22-FE93-074A-9AA2-DE8465FA4C4D}"/>
                </a:ext>
              </a:extLst>
            </p:cNvPr>
            <p:cNvSpPr/>
            <p:nvPr/>
          </p:nvSpPr>
          <p:spPr>
            <a:xfrm>
              <a:off x="4813043" y="3837583"/>
              <a:ext cx="85293" cy="89478"/>
            </a:xfrm>
            <a:prstGeom prst="ellipse">
              <a:avLst/>
            </a:prstGeom>
            <a:solidFill>
              <a:srgbClr val="C00000"/>
            </a:solidFill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cxnSp>
          <p:nvCxnSpPr>
            <p:cNvPr id="44" name="直线连接符 18">
              <a:extLst>
                <a:ext uri="{FF2B5EF4-FFF2-40B4-BE49-F238E27FC236}">
                  <a16:creationId xmlns:a16="http://schemas.microsoft.com/office/drawing/2014/main" id="{E33F4AA5-8B2E-E74A-B193-B8F95228F2E6}"/>
                </a:ext>
              </a:extLst>
            </p:cNvPr>
            <p:cNvCxnSpPr>
              <a:cxnSpLocks/>
              <a:stCxn id="43" idx="6"/>
              <a:endCxn id="42" idx="1"/>
            </p:cNvCxnSpPr>
            <p:nvPr/>
          </p:nvCxnSpPr>
          <p:spPr>
            <a:xfrm>
              <a:off x="4898336" y="3882322"/>
              <a:ext cx="1429658" cy="503118"/>
            </a:xfrm>
            <a:prstGeom prst="line">
              <a:avLst/>
            </a:prstGeom>
            <a:ln w="1905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28396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Customer Rating Review - 2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21" name="图片 22">
            <a:extLst>
              <a:ext uri="{FF2B5EF4-FFF2-40B4-BE49-F238E27FC236}">
                <a16:creationId xmlns:a16="http://schemas.microsoft.com/office/drawing/2014/main" id="{4B2A023B-FBF9-4D49-9EAA-AF8D8D1D5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367" y="2478724"/>
            <a:ext cx="4769387" cy="33260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2" name="组合 11">
            <a:extLst>
              <a:ext uri="{FF2B5EF4-FFF2-40B4-BE49-F238E27FC236}">
                <a16:creationId xmlns:a16="http://schemas.microsoft.com/office/drawing/2014/main" id="{719E357D-65AC-AB49-885B-7ED62F394D05}"/>
              </a:ext>
            </a:extLst>
          </p:cNvPr>
          <p:cNvGrpSpPr/>
          <p:nvPr/>
        </p:nvGrpSpPr>
        <p:grpSpPr>
          <a:xfrm>
            <a:off x="8298298" y="4503226"/>
            <a:ext cx="3242225" cy="1473207"/>
            <a:chOff x="5226863" y="4836744"/>
            <a:chExt cx="3242225" cy="1473207"/>
          </a:xfrm>
        </p:grpSpPr>
        <p:grpSp>
          <p:nvGrpSpPr>
            <p:cNvPr id="28" name="组合 36">
              <a:extLst>
                <a:ext uri="{FF2B5EF4-FFF2-40B4-BE49-F238E27FC236}">
                  <a16:creationId xmlns:a16="http://schemas.microsoft.com/office/drawing/2014/main" id="{386A6922-11BF-9D4D-8DBE-2243D5E7C652}"/>
                </a:ext>
              </a:extLst>
            </p:cNvPr>
            <p:cNvGrpSpPr/>
            <p:nvPr/>
          </p:nvGrpSpPr>
          <p:grpSpPr>
            <a:xfrm>
              <a:off x="5226863" y="5218426"/>
              <a:ext cx="2372707" cy="268219"/>
              <a:chOff x="4189221" y="4550374"/>
              <a:chExt cx="2372707" cy="268219"/>
            </a:xfrm>
          </p:grpSpPr>
          <p:sp>
            <p:nvSpPr>
              <p:cNvPr id="30" name="椭圆 17">
                <a:extLst>
                  <a:ext uri="{FF2B5EF4-FFF2-40B4-BE49-F238E27FC236}">
                    <a16:creationId xmlns:a16="http://schemas.microsoft.com/office/drawing/2014/main" id="{E68A19D7-832B-B34A-B36D-C6B04C34BC20}"/>
                  </a:ext>
                </a:extLst>
              </p:cNvPr>
              <p:cNvSpPr/>
              <p:nvPr/>
            </p:nvSpPr>
            <p:spPr>
              <a:xfrm>
                <a:off x="4189221" y="4729115"/>
                <a:ext cx="85293" cy="89478"/>
              </a:xfrm>
              <a:prstGeom prst="ellipse">
                <a:avLst/>
              </a:prstGeom>
              <a:solidFill>
                <a:srgbClr val="C00000"/>
              </a:solidFill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31" name="直线连接符 18">
                <a:extLst>
                  <a:ext uri="{FF2B5EF4-FFF2-40B4-BE49-F238E27FC236}">
                    <a16:creationId xmlns:a16="http://schemas.microsoft.com/office/drawing/2014/main" id="{BD4BFBCB-4615-8F41-B940-3CCA09EA17FC}"/>
                  </a:ext>
                </a:extLst>
              </p:cNvPr>
              <p:cNvCxnSpPr>
                <a:cxnSpLocks/>
                <a:stCxn id="30" idx="7"/>
              </p:cNvCxnSpPr>
              <p:nvPr/>
            </p:nvCxnSpPr>
            <p:spPr>
              <a:xfrm flipV="1">
                <a:off x="4262023" y="4550374"/>
                <a:ext cx="2299905" cy="191845"/>
              </a:xfrm>
              <a:prstGeom prst="line">
                <a:avLst/>
              </a:prstGeom>
              <a:ln w="19050">
                <a:solidFill>
                  <a:srgbClr val="C0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44429229-EEE9-D848-9075-B0C711F055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991817" y="4836744"/>
              <a:ext cx="1477271" cy="147320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32" name="组合 12">
            <a:extLst>
              <a:ext uri="{FF2B5EF4-FFF2-40B4-BE49-F238E27FC236}">
                <a16:creationId xmlns:a16="http://schemas.microsoft.com/office/drawing/2014/main" id="{0F05F5D8-3E6E-8546-8069-F2C76CC6DF96}"/>
              </a:ext>
            </a:extLst>
          </p:cNvPr>
          <p:cNvGrpSpPr/>
          <p:nvPr/>
        </p:nvGrpSpPr>
        <p:grpSpPr>
          <a:xfrm>
            <a:off x="6287763" y="2576249"/>
            <a:ext cx="5135924" cy="2102167"/>
            <a:chOff x="6287763" y="2576249"/>
            <a:chExt cx="5135924" cy="2102167"/>
          </a:xfrm>
        </p:grpSpPr>
        <p:grpSp>
          <p:nvGrpSpPr>
            <p:cNvPr id="33" name="组合 27">
              <a:extLst>
                <a:ext uri="{FF2B5EF4-FFF2-40B4-BE49-F238E27FC236}">
                  <a16:creationId xmlns:a16="http://schemas.microsoft.com/office/drawing/2014/main" id="{7367989E-7248-6D4E-BDCD-3A1755F00D73}"/>
                </a:ext>
              </a:extLst>
            </p:cNvPr>
            <p:cNvGrpSpPr/>
            <p:nvPr/>
          </p:nvGrpSpPr>
          <p:grpSpPr>
            <a:xfrm>
              <a:off x="6287763" y="3204125"/>
              <a:ext cx="3582063" cy="1474291"/>
              <a:chOff x="3764510" y="2497675"/>
              <a:chExt cx="4695650" cy="1932618"/>
            </a:xfrm>
          </p:grpSpPr>
          <p:sp>
            <p:nvSpPr>
              <p:cNvPr id="39" name="椭圆 24">
                <a:extLst>
                  <a:ext uri="{FF2B5EF4-FFF2-40B4-BE49-F238E27FC236}">
                    <a16:creationId xmlns:a16="http://schemas.microsoft.com/office/drawing/2014/main" id="{EE907DB5-1CA0-DE4F-A242-F93CA1C5F174}"/>
                  </a:ext>
                </a:extLst>
              </p:cNvPr>
              <p:cNvSpPr/>
              <p:nvPr/>
            </p:nvSpPr>
            <p:spPr>
              <a:xfrm>
                <a:off x="3764510" y="4281905"/>
                <a:ext cx="141449" cy="148388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40" name="直线连接符 25">
                <a:extLst>
                  <a:ext uri="{FF2B5EF4-FFF2-40B4-BE49-F238E27FC236}">
                    <a16:creationId xmlns:a16="http://schemas.microsoft.com/office/drawing/2014/main" id="{75038699-2FEA-4D43-AF9D-F2E70FCF55E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938121" y="2497675"/>
                <a:ext cx="4522039" cy="1858425"/>
              </a:xfrm>
              <a:prstGeom prst="line">
                <a:avLst/>
              </a:prstGeom>
              <a:ln w="1905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38" name="图片 29">
              <a:extLst>
                <a:ext uri="{FF2B5EF4-FFF2-40B4-BE49-F238E27FC236}">
                  <a16:creationId xmlns:a16="http://schemas.microsoft.com/office/drawing/2014/main" id="{F391050A-19E5-2147-A41E-19049908E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71289" y="2576249"/>
              <a:ext cx="1752398" cy="173564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45" name="组合 13">
            <a:extLst>
              <a:ext uri="{FF2B5EF4-FFF2-40B4-BE49-F238E27FC236}">
                <a16:creationId xmlns:a16="http://schemas.microsoft.com/office/drawing/2014/main" id="{995417CA-18D4-4E40-B6A6-845D7138B877}"/>
              </a:ext>
            </a:extLst>
          </p:cNvPr>
          <p:cNvGrpSpPr/>
          <p:nvPr/>
        </p:nvGrpSpPr>
        <p:grpSpPr>
          <a:xfrm>
            <a:off x="8991083" y="566417"/>
            <a:ext cx="2441631" cy="4673413"/>
            <a:chOff x="6631354" y="1319596"/>
            <a:chExt cx="2441631" cy="4673413"/>
          </a:xfrm>
        </p:grpSpPr>
        <p:grpSp>
          <p:nvGrpSpPr>
            <p:cNvPr id="46" name="组合 23">
              <a:extLst>
                <a:ext uri="{FF2B5EF4-FFF2-40B4-BE49-F238E27FC236}">
                  <a16:creationId xmlns:a16="http://schemas.microsoft.com/office/drawing/2014/main" id="{01BFEA33-8EF5-024F-9562-925E388FA06B}"/>
                </a:ext>
              </a:extLst>
            </p:cNvPr>
            <p:cNvGrpSpPr/>
            <p:nvPr/>
          </p:nvGrpSpPr>
          <p:grpSpPr>
            <a:xfrm>
              <a:off x="6631354" y="2371349"/>
              <a:ext cx="640640" cy="3621660"/>
              <a:chOff x="7707631" y="-480542"/>
              <a:chExt cx="1096431" cy="6198334"/>
            </a:xfrm>
          </p:grpSpPr>
          <p:sp>
            <p:nvSpPr>
              <p:cNvPr id="49" name="椭圆 19">
                <a:extLst>
                  <a:ext uri="{FF2B5EF4-FFF2-40B4-BE49-F238E27FC236}">
                    <a16:creationId xmlns:a16="http://schemas.microsoft.com/office/drawing/2014/main" id="{57179D84-1CDE-9A4B-A65C-B53F17BFECBD}"/>
                  </a:ext>
                </a:extLst>
              </p:cNvPr>
              <p:cNvSpPr/>
              <p:nvPr/>
            </p:nvSpPr>
            <p:spPr>
              <a:xfrm>
                <a:off x="7707631" y="5569403"/>
                <a:ext cx="141449" cy="148389"/>
              </a:xfrm>
              <a:prstGeom prst="ellipse">
                <a:avLst/>
              </a:prstGeom>
              <a:solidFill>
                <a:srgbClr val="0070C0"/>
              </a:solidFill>
              <a:ln>
                <a:solidFill>
                  <a:srgbClr val="0070C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55" name="直线连接符 20">
                <a:extLst>
                  <a:ext uri="{FF2B5EF4-FFF2-40B4-BE49-F238E27FC236}">
                    <a16:creationId xmlns:a16="http://schemas.microsoft.com/office/drawing/2014/main" id="{91D9617A-B800-744D-B854-D5936F2BD0C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707631" y="-480542"/>
                <a:ext cx="1096431" cy="6078371"/>
              </a:xfrm>
              <a:prstGeom prst="line">
                <a:avLst/>
              </a:prstGeom>
              <a:ln w="19050">
                <a:solidFill>
                  <a:srgbClr val="0070C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48" name="图片 10">
              <a:extLst>
                <a:ext uri="{FF2B5EF4-FFF2-40B4-BE49-F238E27FC236}">
                  <a16:creationId xmlns:a16="http://schemas.microsoft.com/office/drawing/2014/main" id="{7DE51869-C8B0-DA48-84C1-2F0D5B86E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20587" y="1319596"/>
              <a:ext cx="1752398" cy="169589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72" name="文本框 8">
            <a:extLst>
              <a:ext uri="{FF2B5EF4-FFF2-40B4-BE49-F238E27FC236}">
                <a16:creationId xmlns:a16="http://schemas.microsoft.com/office/drawing/2014/main" id="{C2C83B8A-044D-9E45-9122-75273D785CEA}"/>
              </a:ext>
            </a:extLst>
          </p:cNvPr>
          <p:cNvSpPr txBox="1"/>
          <p:nvPr/>
        </p:nvSpPr>
        <p:spPr>
          <a:xfrm>
            <a:off x="637979" y="2786145"/>
            <a:ext cx="3613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Encoding Scheme: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Color: positive and negative stars 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Length: the values for 15days on positive and negative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Could word: the main text from customers‘ comments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504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1295594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Analytical Task – User</a:t>
            </a:r>
            <a:b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To help users to intuitively understand the  differences between different restaurants, and to choose the one that suits their taste according to its location and preferences.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B2239A96-9057-AA4D-BC02-05CA2FAA87AB}"/>
              </a:ext>
            </a:extLst>
          </p:cNvPr>
          <p:cNvGrpSpPr/>
          <p:nvPr/>
        </p:nvGrpSpPr>
        <p:grpSpPr>
          <a:xfrm flipH="1">
            <a:off x="4727999" y="3321000"/>
            <a:ext cx="1368001" cy="108000"/>
            <a:chOff x="3115019" y="3381308"/>
            <a:chExt cx="1368001" cy="108000"/>
          </a:xfrm>
        </p:grpSpPr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CCC7F124-2AA3-8C40-97E2-1B609944F4D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020" y="3426484"/>
              <a:ext cx="126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BE2B3698-4AC0-C540-9878-38903F2119E9}"/>
                </a:ext>
              </a:extLst>
            </p:cNvPr>
            <p:cNvSpPr/>
            <p:nvPr/>
          </p:nvSpPr>
          <p:spPr>
            <a:xfrm>
              <a:off x="3115019" y="3381308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E57FE860-4D1D-7045-9F4A-CEDB7CD11E83}"/>
              </a:ext>
            </a:extLst>
          </p:cNvPr>
          <p:cNvGrpSpPr/>
          <p:nvPr/>
        </p:nvGrpSpPr>
        <p:grpSpPr>
          <a:xfrm flipH="1">
            <a:off x="4854295" y="2239758"/>
            <a:ext cx="1211780" cy="841202"/>
            <a:chOff x="3115019" y="2093889"/>
            <a:chExt cx="1211780" cy="841202"/>
          </a:xfrm>
        </p:grpSpPr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3D2C083-D137-DE43-A672-B283DB5C46AF}"/>
                </a:ext>
              </a:extLst>
            </p:cNvPr>
            <p:cNvGrpSpPr/>
            <p:nvPr/>
          </p:nvGrpSpPr>
          <p:grpSpPr>
            <a:xfrm>
              <a:off x="3223020" y="2151081"/>
              <a:ext cx="1103779" cy="784010"/>
              <a:chOff x="3223020" y="2151081"/>
              <a:chExt cx="1103779" cy="784010"/>
            </a:xfrm>
          </p:grpSpPr>
          <p:cxnSp>
            <p:nvCxnSpPr>
              <p:cNvPr id="58" name="Straight Connector 57">
                <a:extLst>
                  <a:ext uri="{FF2B5EF4-FFF2-40B4-BE49-F238E27FC236}">
                    <a16:creationId xmlns:a16="http://schemas.microsoft.com/office/drawing/2014/main" id="{AADBC87D-9F3A-BB47-AE77-E11E34DEEF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9020" y="2151081"/>
                <a:ext cx="347779" cy="78401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81D06AE7-6642-344A-9DE7-696542A39BA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15108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CF9FA2AF-3E2C-8A44-92C9-AC64733617D8}"/>
                </a:ext>
              </a:extLst>
            </p:cNvPr>
            <p:cNvSpPr/>
            <p:nvPr/>
          </p:nvSpPr>
          <p:spPr>
            <a:xfrm>
              <a:off x="3115019" y="2093889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01E3665-1D3D-F44C-814E-05FFB57D4766}"/>
              </a:ext>
            </a:extLst>
          </p:cNvPr>
          <p:cNvSpPr txBox="1"/>
          <p:nvPr/>
        </p:nvSpPr>
        <p:spPr>
          <a:xfrm>
            <a:off x="6098650" y="1946890"/>
            <a:ext cx="445199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Visualize the location of restaurants around the user. (Example : Las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HK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vegas</a:t>
            </a: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Map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E42093BF-040C-244A-8078-4FB18839902A}"/>
              </a:ext>
            </a:extLst>
          </p:cNvPr>
          <p:cNvSpPr txBox="1"/>
          <p:nvPr/>
        </p:nvSpPr>
        <p:spPr>
          <a:xfrm>
            <a:off x="6109829" y="2970523"/>
            <a:ext cx="49057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Display high dimensional data of all restaurants around the user, such as price, taste, rating stars.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Parallel Coordinates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ED98DD9-7C32-6A45-8302-C93223D2B73B}"/>
              </a:ext>
            </a:extLst>
          </p:cNvPr>
          <p:cNvSpPr txBox="1"/>
          <p:nvPr/>
        </p:nvSpPr>
        <p:spPr>
          <a:xfrm>
            <a:off x="6098651" y="4837850"/>
            <a:ext cx="41471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Visualize the data to help users compare multi-variables for specific restaurants.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Radar chart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0D72F530-C70C-2C41-9EFB-8C5D25B9ED10}"/>
              </a:ext>
            </a:extLst>
          </p:cNvPr>
          <p:cNvGrpSpPr/>
          <p:nvPr/>
        </p:nvGrpSpPr>
        <p:grpSpPr>
          <a:xfrm flipH="1" flipV="1">
            <a:off x="4859346" y="4429522"/>
            <a:ext cx="1211780" cy="841202"/>
            <a:chOff x="3115019" y="2093889"/>
            <a:chExt cx="1211780" cy="841202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EDEBEBFF-26BA-3340-933E-03563E702E3D}"/>
                </a:ext>
              </a:extLst>
            </p:cNvPr>
            <p:cNvGrpSpPr/>
            <p:nvPr/>
          </p:nvGrpSpPr>
          <p:grpSpPr>
            <a:xfrm>
              <a:off x="3223020" y="2151081"/>
              <a:ext cx="1103779" cy="784010"/>
              <a:chOff x="3223020" y="2151081"/>
              <a:chExt cx="1103779" cy="784010"/>
            </a:xfrm>
          </p:grpSpPr>
          <p:cxnSp>
            <p:nvCxnSpPr>
              <p:cNvPr id="80" name="Straight Connector 79">
                <a:extLst>
                  <a:ext uri="{FF2B5EF4-FFF2-40B4-BE49-F238E27FC236}">
                    <a16:creationId xmlns:a16="http://schemas.microsoft.com/office/drawing/2014/main" id="{6DE7AF22-5387-EB46-AAB9-2E83192B44E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9020" y="2151081"/>
                <a:ext cx="347779" cy="78401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C8F76D7C-1F22-A241-9C23-9AA90390AC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15108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111C8DB4-F128-D34E-920A-48A935450D0D}"/>
                </a:ext>
              </a:extLst>
            </p:cNvPr>
            <p:cNvSpPr/>
            <p:nvPr/>
          </p:nvSpPr>
          <p:spPr>
            <a:xfrm>
              <a:off x="3115019" y="2093889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587914F4-E771-3B4F-A30F-ADC5778516CA}"/>
              </a:ext>
            </a:extLst>
          </p:cNvPr>
          <p:cNvGrpSpPr/>
          <p:nvPr/>
        </p:nvGrpSpPr>
        <p:grpSpPr>
          <a:xfrm flipH="1">
            <a:off x="4704657" y="4182902"/>
            <a:ext cx="1368001" cy="108000"/>
            <a:chOff x="3115019" y="3381308"/>
            <a:chExt cx="1368001" cy="108000"/>
          </a:xfrm>
        </p:grpSpPr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676FD0A0-5F55-CF4C-AC63-6654BDD2194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020" y="3426484"/>
              <a:ext cx="126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24B184EA-B519-ED46-822F-EF3D6658BEB2}"/>
                </a:ext>
              </a:extLst>
            </p:cNvPr>
            <p:cNvSpPr/>
            <p:nvPr/>
          </p:nvSpPr>
          <p:spPr>
            <a:xfrm>
              <a:off x="3115019" y="3381308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87" name="TextBox 86">
            <a:extLst>
              <a:ext uri="{FF2B5EF4-FFF2-40B4-BE49-F238E27FC236}">
                <a16:creationId xmlns:a16="http://schemas.microsoft.com/office/drawing/2014/main" id="{94EC367F-EE48-F046-917E-94411B21B450}"/>
              </a:ext>
            </a:extLst>
          </p:cNvPr>
          <p:cNvSpPr txBox="1"/>
          <p:nvPr/>
        </p:nvSpPr>
        <p:spPr>
          <a:xfrm>
            <a:off x="6082564" y="3946679"/>
            <a:ext cx="44680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Visualize positive and negative reviews for each restaurant.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Word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 </a:t>
            </a:r>
            <a:r>
              <a:rPr kumimoji="0" lang="en-HK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cloud</a:t>
            </a: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A719CC9D-DF56-5446-A4FA-09A7C8F6A4B4}"/>
              </a:ext>
            </a:extLst>
          </p:cNvPr>
          <p:cNvGrpSpPr/>
          <p:nvPr/>
        </p:nvGrpSpPr>
        <p:grpSpPr>
          <a:xfrm>
            <a:off x="2947888" y="2610469"/>
            <a:ext cx="1918035" cy="2305243"/>
            <a:chOff x="4326799" y="2491599"/>
            <a:chExt cx="1918035" cy="2305243"/>
          </a:xfrm>
        </p:grpSpPr>
        <p:sp>
          <p:nvSpPr>
            <p:cNvPr id="89" name="Hexagon 88">
              <a:extLst>
                <a:ext uri="{FF2B5EF4-FFF2-40B4-BE49-F238E27FC236}">
                  <a16:creationId xmlns:a16="http://schemas.microsoft.com/office/drawing/2014/main" id="{019A93A9-550D-E141-8DF8-E8EB433BDBA2}"/>
                </a:ext>
              </a:extLst>
            </p:cNvPr>
            <p:cNvSpPr/>
            <p:nvPr/>
          </p:nvSpPr>
          <p:spPr>
            <a:xfrm rot="16200000">
              <a:off x="4133195" y="2685203"/>
              <a:ext cx="2305243" cy="1918035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742CD789-1B21-0949-B391-AE61952EB508}"/>
                </a:ext>
              </a:extLst>
            </p:cNvPr>
            <p:cNvSpPr txBox="1"/>
            <p:nvPr/>
          </p:nvSpPr>
          <p:spPr>
            <a:xfrm>
              <a:off x="4798946" y="3351832"/>
              <a:ext cx="968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User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86474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Data Processing – Text Data Cleaning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876744E-7A5F-A340-898F-F828A9B9CEF4}"/>
              </a:ext>
            </a:extLst>
          </p:cNvPr>
          <p:cNvGrpSpPr/>
          <p:nvPr/>
        </p:nvGrpSpPr>
        <p:grpSpPr>
          <a:xfrm>
            <a:off x="1910439" y="1501673"/>
            <a:ext cx="9503229" cy="4712068"/>
            <a:chOff x="1469567" y="1501673"/>
            <a:chExt cx="9503229" cy="4712068"/>
          </a:xfrm>
        </p:grpSpPr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D1F8C116-FA1C-A447-B33F-B78E9638113C}"/>
                </a:ext>
              </a:extLst>
            </p:cNvPr>
            <p:cNvGraphicFramePr/>
            <p:nvPr/>
          </p:nvGraphicFramePr>
          <p:xfrm>
            <a:off x="1469567" y="1501673"/>
            <a:ext cx="9503229" cy="4712068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07FE9A8-BA0B-2149-A202-AD6B84EE0C8E}"/>
                </a:ext>
              </a:extLst>
            </p:cNvPr>
            <p:cNvSpPr/>
            <p:nvPr/>
          </p:nvSpPr>
          <p:spPr>
            <a:xfrm>
              <a:off x="3248671" y="1811808"/>
              <a:ext cx="53203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T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hey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greeted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us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with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warm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smiles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as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we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came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 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in</a:t>
              </a: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Calibri" panose="020F0502020204030204" pitchFamily="34" charset="0"/>
                </a:rPr>
                <a:t>.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FD09E04-ACCD-B04C-8CDC-B5AE711FCEC6}"/>
                </a:ext>
              </a:extLst>
            </p:cNvPr>
            <p:cNvSpPr/>
            <p:nvPr/>
          </p:nvSpPr>
          <p:spPr>
            <a:xfrm>
              <a:off x="4356204" y="3059391"/>
              <a:ext cx="541430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</a:t>
              </a:r>
              <a:r>
                <a:rPr kumimoji="0" lang="en-HK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they,greeted,us,with,warm,smiles,as,we,came,in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]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7FF5AFC-1EB1-184E-874A-42415D0A9FF3}"/>
                </a:ext>
              </a:extLst>
            </p:cNvPr>
            <p:cNvSpPr/>
            <p:nvPr/>
          </p:nvSpPr>
          <p:spPr>
            <a:xfrm>
              <a:off x="6204852" y="4266205"/>
              <a:ext cx="395076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</a:t>
              </a:r>
              <a:r>
                <a:rPr kumimoji="0" lang="en-HK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they,greeted,we,warm,smile,come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]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A561C5-FB76-9549-BCDF-2E0A5D1C663D}"/>
                </a:ext>
              </a:extLst>
            </p:cNvPr>
            <p:cNvSpPr/>
            <p:nvPr/>
          </p:nvSpPr>
          <p:spPr>
            <a:xfrm>
              <a:off x="6464989" y="5507288"/>
              <a:ext cx="3690626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[</a:t>
              </a:r>
              <a:r>
                <a:rPr kumimoji="0" lang="en-HK" sz="20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they,greet,we,warm,smile,come</a:t>
              </a:r>
              <a:r>
                <a:rPr kumimoji="0" lang="en-HK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]</a:t>
              </a:r>
              <a:endPara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899589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28" y="811342"/>
            <a:ext cx="3686134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LDA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25346" y="2517956"/>
            <a:ext cx="36130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Bag-of-Words Model</a:t>
            </a: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Statistical Distribution</a:t>
            </a: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Gamma, Beta, Binomial, Dirichlet,</a:t>
            </a: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Multinomial, conjugate prior</a:t>
            </a: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MCMC &amp; Gibbs Sampling</a:t>
            </a: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Outcome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 </a:t>
            </a: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8 topic with n words</a:t>
            </a: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grpSp>
        <p:nvGrpSpPr>
          <p:cNvPr id="12" name="组合 6">
            <a:extLst>
              <a:ext uri="{FF2B5EF4-FFF2-40B4-BE49-F238E27FC236}">
                <a16:creationId xmlns:a16="http://schemas.microsoft.com/office/drawing/2014/main" id="{155F153D-E61F-0A4B-A316-EA758B7C8CF4}"/>
              </a:ext>
            </a:extLst>
          </p:cNvPr>
          <p:cNvGrpSpPr/>
          <p:nvPr/>
        </p:nvGrpSpPr>
        <p:grpSpPr>
          <a:xfrm>
            <a:off x="5706759" y="1057983"/>
            <a:ext cx="4774787" cy="2697657"/>
            <a:chOff x="5719780" y="1412991"/>
            <a:chExt cx="6157262" cy="2860809"/>
          </a:xfrm>
        </p:grpSpPr>
        <p:pic>
          <p:nvPicPr>
            <p:cNvPr id="13" name="图片 57">
              <a:extLst>
                <a:ext uri="{FF2B5EF4-FFF2-40B4-BE49-F238E27FC236}">
                  <a16:creationId xmlns:a16="http://schemas.microsoft.com/office/drawing/2014/main" id="{98156AF1-3E3C-C743-A3C4-2EF340247D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0994" y="1412991"/>
              <a:ext cx="2676048" cy="2860809"/>
            </a:xfrm>
            <a:prstGeom prst="rect">
              <a:avLst/>
            </a:prstGeom>
          </p:spPr>
        </p:pic>
        <p:pic>
          <p:nvPicPr>
            <p:cNvPr id="18" name="图片 53">
              <a:extLst>
                <a:ext uri="{FF2B5EF4-FFF2-40B4-BE49-F238E27FC236}">
                  <a16:creationId xmlns:a16="http://schemas.microsoft.com/office/drawing/2014/main" id="{A4781CA3-B8E2-CC4B-950A-54C68357F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719780" y="1795322"/>
              <a:ext cx="3203154" cy="1691666"/>
            </a:xfrm>
            <a:prstGeom prst="rect">
              <a:avLst/>
            </a:prstGeom>
          </p:spPr>
        </p:pic>
      </p:grpSp>
      <p:pic>
        <p:nvPicPr>
          <p:cNvPr id="19" name="Picture 2">
            <a:extLst>
              <a:ext uri="{FF2B5EF4-FFF2-40B4-BE49-F238E27FC236}">
                <a16:creationId xmlns:a16="http://schemas.microsoft.com/office/drawing/2014/main" id="{BE31638F-3EB8-BC49-80DF-6ECC24F853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9345" y="4617543"/>
            <a:ext cx="6475989" cy="1151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6C4DE6-6DA9-5646-8C91-F67BDD3D193C}"/>
              </a:ext>
            </a:extLst>
          </p:cNvPr>
          <p:cNvSpPr/>
          <p:nvPr/>
        </p:nvSpPr>
        <p:spPr>
          <a:xfrm>
            <a:off x="5387339" y="5929991"/>
            <a:ext cx="6096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HK" sz="1200" dirty="0">
                <a:latin typeface="NimbusRomNo9L"/>
              </a:rPr>
              <a:t>James Huang, Stephanie Rogers, and </a:t>
            </a:r>
            <a:r>
              <a:rPr lang="en-HK" sz="1200" dirty="0" err="1">
                <a:latin typeface="NimbusRomNo9L"/>
              </a:rPr>
              <a:t>Eunkwang</a:t>
            </a:r>
            <a:r>
              <a:rPr lang="en-HK" sz="1200" dirty="0">
                <a:latin typeface="NimbusRomNo9L"/>
              </a:rPr>
              <a:t> </a:t>
            </a:r>
            <a:r>
              <a:rPr lang="en-HK" sz="1200" dirty="0" err="1">
                <a:latin typeface="NimbusRomNo9L"/>
              </a:rPr>
              <a:t>Joo</a:t>
            </a:r>
            <a:r>
              <a:rPr lang="en-HK" sz="1200" dirty="0">
                <a:latin typeface="NimbusRomNo9L"/>
              </a:rPr>
              <a:t>. Improving restaurants by extracting subtopics </a:t>
            </a:r>
            <a:r>
              <a:rPr lang="zh-CN" altLang="en-US" sz="1200" dirty="0"/>
              <a:t> </a:t>
            </a:r>
            <a:r>
              <a:rPr lang="en-HK" sz="1200" dirty="0">
                <a:latin typeface="NimbusRomNo9L"/>
              </a:rPr>
              <a:t>from yelp reviews. </a:t>
            </a:r>
            <a:r>
              <a:rPr lang="en-HK" sz="1200" i="1" dirty="0" err="1">
                <a:latin typeface="NimbusRomNo9L"/>
              </a:rPr>
              <a:t>iConference</a:t>
            </a:r>
            <a:r>
              <a:rPr lang="en-HK" sz="1200" i="1" dirty="0">
                <a:latin typeface="NimbusRomNo9L"/>
              </a:rPr>
              <a:t> 2014 (Social Media Expo)</a:t>
            </a:r>
            <a:r>
              <a:rPr lang="en-HK" sz="1200" dirty="0">
                <a:latin typeface="NimbusRomNo9L"/>
              </a:rPr>
              <a:t>, 2014. </a:t>
            </a:r>
            <a:endParaRPr lang="en-HK" sz="1200" dirty="0"/>
          </a:p>
        </p:txBody>
      </p:sp>
    </p:spTree>
    <p:extLst>
      <p:ext uri="{BB962C8B-B14F-4D97-AF65-F5344CB8AC3E}">
        <p14:creationId xmlns:p14="http://schemas.microsoft.com/office/powerpoint/2010/main" val="577710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Data Processing</a:t>
            </a: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4517B3C4-A5EA-8044-BDD7-034DA590F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146" y="1538052"/>
            <a:ext cx="6506569" cy="2820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FA41AE23-AD5E-AE4B-A4B7-A2F4AD4E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8190" y="4456535"/>
            <a:ext cx="9715413" cy="1726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表格 19">
            <a:extLst>
              <a:ext uri="{FF2B5EF4-FFF2-40B4-BE49-F238E27FC236}">
                <a16:creationId xmlns:a16="http://schemas.microsoft.com/office/drawing/2014/main" id="{9350E74B-A3DE-5146-AFED-F877CE983A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3057129"/>
              </p:ext>
            </p:extLst>
          </p:nvPr>
        </p:nvGraphicFramePr>
        <p:xfrm>
          <a:off x="524359" y="1538052"/>
          <a:ext cx="3990294" cy="2194560"/>
        </p:xfrm>
        <a:graphic>
          <a:graphicData uri="http://schemas.openxmlformats.org/drawingml/2006/table">
            <a:tbl>
              <a:tblPr firstRow="1" bandRow="1">
                <a:tableStyleId>{5FD0F851-EC5A-4D38-B0AD-8093EC10F338}</a:tableStyleId>
              </a:tblPr>
              <a:tblGrid>
                <a:gridCol w="1002383">
                  <a:extLst>
                    <a:ext uri="{9D8B030D-6E8A-4147-A177-3AD203B41FA5}">
                      <a16:colId xmlns:a16="http://schemas.microsoft.com/office/drawing/2014/main" val="2037931334"/>
                    </a:ext>
                  </a:extLst>
                </a:gridCol>
                <a:gridCol w="2451463">
                  <a:extLst>
                    <a:ext uri="{9D8B030D-6E8A-4147-A177-3AD203B41FA5}">
                      <a16:colId xmlns:a16="http://schemas.microsoft.com/office/drawing/2014/main" val="3770937598"/>
                    </a:ext>
                  </a:extLst>
                </a:gridCol>
                <a:gridCol w="536448">
                  <a:extLst>
                    <a:ext uri="{9D8B030D-6E8A-4147-A177-3AD203B41FA5}">
                      <a16:colId xmlns:a16="http://schemas.microsoft.com/office/drawing/2014/main" val="2151487890"/>
                    </a:ext>
                  </a:extLst>
                </a:gridCol>
              </a:tblGrid>
              <a:tr h="307754">
                <a:tc>
                  <a:txBody>
                    <a:bodyPr/>
                    <a:lstStyle/>
                    <a:p>
                      <a:pPr algn="l"/>
                      <a:r>
                        <a:rPr lang="en-US" altLang="zh-CN" sz="1400" dirty="0" err="1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Business_id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review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stars</a:t>
                      </a:r>
                      <a:endParaRPr lang="en-HK" altLang="zh-CN" sz="14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DC3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1952464"/>
                  </a:ext>
                </a:extLst>
              </a:tr>
              <a:tr h="307754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Ijcu82mHv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“They greeted us with warm smiles as we came in.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Pork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is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good.</a:t>
                      </a:r>
                      <a:r>
                        <a:rPr 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"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3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34795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Ijcu82mHv</a:t>
                      </a:r>
                      <a:endParaRPr lang="en-US" sz="1400" kern="1200" dirty="0">
                        <a:solidFill>
                          <a:schemeClr val="tx1"/>
                        </a:solidFill>
                        <a:latin typeface="Microsoft YaHei" panose="020B0503020204020204" pitchFamily="34" charset="-122"/>
                        <a:ea typeface="Microsoft YaHei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"I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like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the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b="1" kern="1200" dirty="0">
                          <a:solidFill>
                            <a:srgbClr val="FF0000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food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here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and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it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is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fresh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and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delicious,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and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its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location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is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not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far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away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for</a:t>
                      </a: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altLang="zh-CN" sz="1400" kern="1200" dirty="0">
                          <a:solidFill>
                            <a:schemeClr val="tx1"/>
                          </a:solidFill>
                          <a:latin typeface="Microsoft YaHei" panose="020B0503020204020204" pitchFamily="34" charset="-122"/>
                          <a:ea typeface="Microsoft YaHei" panose="020B0503020204020204" pitchFamily="34" charset="-122"/>
                          <a:cs typeface="+mn-cs"/>
                        </a:rPr>
                        <a:t>me." </a:t>
                      </a:r>
                    </a:p>
                  </a:txBody>
                  <a:tcPr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Microsoft YaHei" panose="020B0503020204020204" pitchFamily="34" charset="-122"/>
                          <a:ea typeface="Microsoft YaHei" panose="020B0503020204020204" pitchFamily="34" charset="-122"/>
                        </a:rPr>
                        <a:t>4</a:t>
                      </a:r>
                      <a:endParaRPr lang="zh-CN" altLang="en-US" sz="1400" dirty="0">
                        <a:latin typeface="Microsoft YaHei" panose="020B0503020204020204" pitchFamily="34" charset="-122"/>
                        <a:ea typeface="Microsoft YaHei" panose="020B0503020204020204" pitchFamily="34" charset="-122"/>
                      </a:endParaRPr>
                    </a:p>
                  </a:txBody>
                  <a:tcPr anchor="ctr">
                    <a:lnL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3975618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DDA6EB-E058-D940-BFDA-B96CA811CFF6}"/>
              </a:ext>
            </a:extLst>
          </p:cNvPr>
          <p:cNvCxnSpPr>
            <a:cxnSpLocks/>
          </p:cNvCxnSpPr>
          <p:nvPr/>
        </p:nvCxnSpPr>
        <p:spPr>
          <a:xfrm>
            <a:off x="2694432" y="2948529"/>
            <a:ext cx="585216" cy="262321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7CB5AAD-8356-394B-91B7-9A7A9780ECFD}"/>
              </a:ext>
            </a:extLst>
          </p:cNvPr>
          <p:cNvCxnSpPr>
            <a:cxnSpLocks/>
          </p:cNvCxnSpPr>
          <p:nvPr/>
        </p:nvCxnSpPr>
        <p:spPr>
          <a:xfrm>
            <a:off x="2109216" y="2637633"/>
            <a:ext cx="2476075" cy="293411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FA3EE61-511C-134A-9EFA-863E64D9209E}"/>
              </a:ext>
            </a:extLst>
          </p:cNvPr>
          <p:cNvCxnSpPr>
            <a:cxnSpLocks/>
          </p:cNvCxnSpPr>
          <p:nvPr/>
        </p:nvCxnSpPr>
        <p:spPr>
          <a:xfrm flipV="1">
            <a:off x="2377440" y="1750817"/>
            <a:ext cx="8144256" cy="396358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8563CA-24D3-7742-A61F-202DB12B80E0}"/>
              </a:ext>
            </a:extLst>
          </p:cNvPr>
          <p:cNvSpPr txBox="1"/>
          <p:nvPr/>
        </p:nvSpPr>
        <p:spPr>
          <a:xfrm>
            <a:off x="703793" y="5519174"/>
            <a:ext cx="1352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(3+4)/2=3.5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3718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28" y="811342"/>
            <a:ext cx="3686134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Rough Selection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25346" y="2517956"/>
            <a:ext cx="361303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Encoding Scheme: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n-HK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 and Parallel coordinates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n-HK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Colors</a:t>
            </a:r>
            <a:r>
              <a:rPr lang="en-HK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of each line means star of this business</a:t>
            </a:r>
          </a:p>
          <a:p>
            <a:pPr marL="342900" indent="-342900">
              <a:buFont typeface="Courier New" panose="02070309020205020404" pitchFamily="49" charset="0"/>
              <a:buChar char="o"/>
              <a:defRPr/>
            </a:pPr>
            <a:r>
              <a:rPr lang="en-HK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 represents 5 stars and green represents 1 star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FDD439E-E9FA-154B-8E08-F8297BEF9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963" y="450057"/>
            <a:ext cx="3614107" cy="234682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C8AD58F-D823-7A47-B762-957DD7D7B4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1308" y="3190794"/>
            <a:ext cx="5616389" cy="335996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5E1D26AA-A38C-FC45-B40D-D3D32587A0EA}"/>
              </a:ext>
            </a:extLst>
          </p:cNvPr>
          <p:cNvSpPr/>
          <p:nvPr/>
        </p:nvSpPr>
        <p:spPr>
          <a:xfrm>
            <a:off x="5472111" y="626676"/>
            <a:ext cx="6238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F20097D-E8D2-B94C-97AF-885C9BE0FFDD}"/>
              </a:ext>
            </a:extLst>
          </p:cNvPr>
          <p:cNvSpPr/>
          <p:nvPr/>
        </p:nvSpPr>
        <p:spPr>
          <a:xfrm>
            <a:off x="4864006" y="2821462"/>
            <a:ext cx="20909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 Coordinates</a:t>
            </a:r>
          </a:p>
        </p:txBody>
      </p:sp>
    </p:spTree>
    <p:extLst>
      <p:ext uri="{BB962C8B-B14F-4D97-AF65-F5344CB8AC3E}">
        <p14:creationId xmlns:p14="http://schemas.microsoft.com/office/powerpoint/2010/main" val="24047494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28" y="811342"/>
            <a:ext cx="3686134" cy="1494655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Detail Comparison </a:t>
            </a:r>
            <a:b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(Reviews)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01428" y="2876559"/>
            <a:ext cx="361303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Encoding Scheme: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Size of text : Frequency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Shape : Thumbs-up means positive, and thumbs-down means negative.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 represents each restaurant</a:t>
            </a:r>
          </a:p>
          <a:p>
            <a:pPr lvl="0">
              <a:defRPr/>
            </a:pPr>
            <a:r>
              <a:rPr kumimoji="1" lang="en-US" altLang="zh-CN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Findings:</a:t>
            </a:r>
          </a:p>
          <a:p>
            <a:pPr marL="342900" lvl="0" indent="-342900">
              <a:buFont typeface="Courier New" panose="02070309020205020404" pitchFamily="49" charset="0"/>
              <a:buChar char="o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Display keywords such as menu and mood. 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3E329F02-CBAB-1C41-8DDC-B70EFC2FCB55}"/>
              </a:ext>
            </a:extLst>
          </p:cNvPr>
          <p:cNvSpPr/>
          <p:nvPr/>
        </p:nvSpPr>
        <p:spPr>
          <a:xfrm>
            <a:off x="5741651" y="426116"/>
            <a:ext cx="1392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Restaurant 1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09C42BF-CD77-DB47-9731-86740D7C4C2B}"/>
              </a:ext>
            </a:extLst>
          </p:cNvPr>
          <p:cNvSpPr/>
          <p:nvPr/>
        </p:nvSpPr>
        <p:spPr>
          <a:xfrm>
            <a:off x="5741651" y="3594370"/>
            <a:ext cx="13923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kumimoji="1" lang="en-US" altLang="zh-CN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Restaurant 2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19345E7A-D67B-8B42-8304-2886D002BF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651" y="950997"/>
            <a:ext cx="2156960" cy="2192466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93E77619-B6F2-E649-BABC-F0EA164F4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7965" y="1041440"/>
            <a:ext cx="2592205" cy="2552929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4176676F-9F11-1A49-9644-5796F2A3D5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445" y="4119647"/>
            <a:ext cx="2473316" cy="241557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5B6D7413-516E-964A-9338-5B9E0411D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99796" y="4188752"/>
            <a:ext cx="2475122" cy="2484678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27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06EE97-7FC6-9440-B67C-4EB6A2FF7230}"/>
              </a:ext>
            </a:extLst>
          </p:cNvPr>
          <p:cNvSpPr/>
          <p:nvPr/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E2E7D2-DE04-3C42-AEEA-45668AB94869}"/>
              </a:ext>
            </a:extLst>
          </p:cNvPr>
          <p:cNvSpPr txBox="1">
            <a:spLocks/>
          </p:cNvSpPr>
          <p:nvPr/>
        </p:nvSpPr>
        <p:spPr>
          <a:xfrm>
            <a:off x="573409" y="559477"/>
            <a:ext cx="3765200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190C9-5E21-AB41-99F2-63B754B15151}"/>
              </a:ext>
            </a:extLst>
          </p:cNvPr>
          <p:cNvSpPr/>
          <p:nvPr/>
        </p:nvSpPr>
        <p:spPr>
          <a:xfrm>
            <a:off x="446501" y="418011"/>
            <a:ext cx="4019015" cy="60219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267C26D2-A3E1-524E-8DC7-B837C7E09E9D}"/>
              </a:ext>
            </a:extLst>
          </p:cNvPr>
          <p:cNvGrpSpPr/>
          <p:nvPr/>
        </p:nvGrpSpPr>
        <p:grpSpPr>
          <a:xfrm>
            <a:off x="5309636" y="471188"/>
            <a:ext cx="5906181" cy="1100289"/>
            <a:chOff x="5309640" y="569416"/>
            <a:chExt cx="5906181" cy="110028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1CA18A86-ABD5-A743-B4DF-FEA2D8B6834B}"/>
                </a:ext>
              </a:extLst>
            </p:cNvPr>
            <p:cNvSpPr/>
            <p:nvPr/>
          </p:nvSpPr>
          <p:spPr>
            <a:xfrm>
              <a:off x="5309640" y="569416"/>
              <a:ext cx="5906181" cy="110028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D5FA2D93-B4C4-F146-B94A-3E98325AF34B}"/>
                </a:ext>
              </a:extLst>
            </p:cNvPr>
            <p:cNvSpPr/>
            <p:nvPr/>
          </p:nvSpPr>
          <p:spPr>
            <a:xfrm>
              <a:off x="7564462" y="872038"/>
              <a:ext cx="147380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sz="28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Datasets</a:t>
              </a:r>
            </a:p>
          </p:txBody>
        </p:sp>
        <p:sp>
          <p:nvSpPr>
            <p:cNvPr id="16" name="Rectangle 15" descr="Database">
              <a:extLst>
                <a:ext uri="{FF2B5EF4-FFF2-40B4-BE49-F238E27FC236}">
                  <a16:creationId xmlns:a16="http://schemas.microsoft.com/office/drawing/2014/main" id="{30D5846E-CE32-804F-8E9C-1E708200647D}"/>
                </a:ext>
              </a:extLst>
            </p:cNvPr>
            <p:cNvSpPr/>
            <p:nvPr/>
          </p:nvSpPr>
          <p:spPr>
            <a:xfrm>
              <a:off x="5601523" y="790978"/>
              <a:ext cx="605159" cy="605159"/>
            </a:xfrm>
            <a:prstGeom prst="rect">
              <a:avLst/>
            </a:prstGeom>
            <a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2817B580-0D7C-1646-8527-7101BC1C5E67}"/>
              </a:ext>
            </a:extLst>
          </p:cNvPr>
          <p:cNvGrpSpPr/>
          <p:nvPr/>
        </p:nvGrpSpPr>
        <p:grpSpPr>
          <a:xfrm>
            <a:off x="5325963" y="1670240"/>
            <a:ext cx="5906181" cy="1100289"/>
            <a:chOff x="5309639" y="1914512"/>
            <a:chExt cx="5906181" cy="110028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D2432A73-E11F-1E4C-A7E3-D48CB35691DD}"/>
                </a:ext>
              </a:extLst>
            </p:cNvPr>
            <p:cNvSpPr/>
            <p:nvPr/>
          </p:nvSpPr>
          <p:spPr>
            <a:xfrm>
              <a:off x="5309639" y="1914512"/>
              <a:ext cx="5906181" cy="110028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0092C24-5248-1440-B1EA-55BA1E9B866F}"/>
                </a:ext>
              </a:extLst>
            </p:cNvPr>
            <p:cNvSpPr/>
            <p:nvPr/>
          </p:nvSpPr>
          <p:spPr>
            <a:xfrm>
              <a:off x="6947798" y="2170672"/>
              <a:ext cx="2903231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sz="28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Design Implement</a:t>
              </a:r>
            </a:p>
          </p:txBody>
        </p:sp>
        <p:sp>
          <p:nvSpPr>
            <p:cNvPr id="19" name="Rectangle 18" descr="Checkmark">
              <a:extLst>
                <a:ext uri="{FF2B5EF4-FFF2-40B4-BE49-F238E27FC236}">
                  <a16:creationId xmlns:a16="http://schemas.microsoft.com/office/drawing/2014/main" id="{2544F440-DC78-2543-A530-97F3511C6BDE}"/>
                </a:ext>
              </a:extLst>
            </p:cNvPr>
            <p:cNvSpPr/>
            <p:nvPr/>
          </p:nvSpPr>
          <p:spPr>
            <a:xfrm>
              <a:off x="5666233" y="2129703"/>
              <a:ext cx="605159" cy="605159"/>
            </a:xfrm>
            <a:prstGeom prst="rect">
              <a:avLst/>
            </a:prstGeom>
            <a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  <a:ln w="12700" cap="flat" cmpd="sng" algn="ctr">
              <a:noFill/>
              <a:prstDash val="solid"/>
            </a:ln>
            <a:effectLst/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014209-DD5A-2B41-9689-B9A89C5D44B1}"/>
              </a:ext>
            </a:extLst>
          </p:cNvPr>
          <p:cNvGrpSpPr/>
          <p:nvPr/>
        </p:nvGrpSpPr>
        <p:grpSpPr>
          <a:xfrm>
            <a:off x="5309634" y="4093951"/>
            <a:ext cx="5906181" cy="1100289"/>
            <a:chOff x="5309638" y="3209485"/>
            <a:chExt cx="5906181" cy="1100289"/>
          </a:xfrm>
        </p:grpSpPr>
        <p:sp>
          <p:nvSpPr>
            <p:cNvPr id="12" name="Rounded Rectangle 11">
              <a:extLst>
                <a:ext uri="{FF2B5EF4-FFF2-40B4-BE49-F238E27FC236}">
                  <a16:creationId xmlns:a16="http://schemas.microsoft.com/office/drawing/2014/main" id="{98DBAC8F-2628-E441-A866-223F677443EF}"/>
                </a:ext>
              </a:extLst>
            </p:cNvPr>
            <p:cNvSpPr/>
            <p:nvPr/>
          </p:nvSpPr>
          <p:spPr>
            <a:xfrm>
              <a:off x="5309638" y="3209485"/>
              <a:ext cx="5906181" cy="110028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6B061DF-84EF-6048-8027-496C7416BE01}"/>
                </a:ext>
              </a:extLst>
            </p:cNvPr>
            <p:cNvSpPr/>
            <p:nvPr/>
          </p:nvSpPr>
          <p:spPr>
            <a:xfrm>
              <a:off x="6486177" y="3511896"/>
              <a:ext cx="430829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sz="28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Analytical Task - Part 2 User</a:t>
              </a:r>
            </a:p>
          </p:txBody>
        </p:sp>
        <p:pic>
          <p:nvPicPr>
            <p:cNvPr id="21" name="Graphic 20" descr="Lightbulb">
              <a:extLst>
                <a:ext uri="{FF2B5EF4-FFF2-40B4-BE49-F238E27FC236}">
                  <a16:creationId xmlns:a16="http://schemas.microsoft.com/office/drawing/2014/main" id="{1753925E-2C80-E343-9D15-107DD9119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30756" y="3429000"/>
              <a:ext cx="689013" cy="689013"/>
            </a:xfrm>
            <a:prstGeom prst="rect">
              <a:avLst/>
            </a:prstGeom>
          </p:spPr>
        </p:pic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4F3181-84E6-0148-9DEC-830485CBE4BD}"/>
              </a:ext>
            </a:extLst>
          </p:cNvPr>
          <p:cNvGrpSpPr/>
          <p:nvPr/>
        </p:nvGrpSpPr>
        <p:grpSpPr>
          <a:xfrm>
            <a:off x="5309634" y="5303179"/>
            <a:ext cx="5906181" cy="1100289"/>
            <a:chOff x="5309637" y="4664569"/>
            <a:chExt cx="5906181" cy="1100289"/>
          </a:xfrm>
        </p:grpSpPr>
        <p:sp>
          <p:nvSpPr>
            <p:cNvPr id="13" name="Rounded Rectangle 12">
              <a:extLst>
                <a:ext uri="{FF2B5EF4-FFF2-40B4-BE49-F238E27FC236}">
                  <a16:creationId xmlns:a16="http://schemas.microsoft.com/office/drawing/2014/main" id="{98B61DE5-7BD0-A848-961E-7737CD12776C}"/>
                </a:ext>
              </a:extLst>
            </p:cNvPr>
            <p:cNvSpPr/>
            <p:nvPr/>
          </p:nvSpPr>
          <p:spPr>
            <a:xfrm>
              <a:off x="5309637" y="4664569"/>
              <a:ext cx="5906181" cy="110028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436F1AC-C166-CD45-978E-A082AFF29D47}"/>
                </a:ext>
              </a:extLst>
            </p:cNvPr>
            <p:cNvSpPr/>
            <p:nvPr/>
          </p:nvSpPr>
          <p:spPr>
            <a:xfrm>
              <a:off x="7512287" y="4948008"/>
              <a:ext cx="180690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sz="28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Conclusion</a:t>
              </a:r>
            </a:p>
          </p:txBody>
        </p:sp>
        <p:pic>
          <p:nvPicPr>
            <p:cNvPr id="23" name="Graphic 22" descr="Puzzle pieces">
              <a:extLst>
                <a:ext uri="{FF2B5EF4-FFF2-40B4-BE49-F238E27FC236}">
                  <a16:creationId xmlns:a16="http://schemas.microsoft.com/office/drawing/2014/main" id="{B4D71F53-B4B6-4B4E-92E3-32174500642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530756" y="4839300"/>
              <a:ext cx="740636" cy="740636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165DF62-9CCB-1C4C-8BE7-56471C2F00FD}"/>
              </a:ext>
            </a:extLst>
          </p:cNvPr>
          <p:cNvGrpSpPr/>
          <p:nvPr/>
        </p:nvGrpSpPr>
        <p:grpSpPr>
          <a:xfrm>
            <a:off x="5317659" y="2872366"/>
            <a:ext cx="5906181" cy="1100289"/>
            <a:chOff x="5309638" y="3209485"/>
            <a:chExt cx="5906181" cy="1100289"/>
          </a:xfrm>
        </p:grpSpPr>
        <p:sp>
          <p:nvSpPr>
            <p:cNvPr id="24" name="Rounded Rectangle 23">
              <a:extLst>
                <a:ext uri="{FF2B5EF4-FFF2-40B4-BE49-F238E27FC236}">
                  <a16:creationId xmlns:a16="http://schemas.microsoft.com/office/drawing/2014/main" id="{6A5EF644-3D62-FD46-B9D4-0293A28A3DF3}"/>
                </a:ext>
              </a:extLst>
            </p:cNvPr>
            <p:cNvSpPr/>
            <p:nvPr/>
          </p:nvSpPr>
          <p:spPr>
            <a:xfrm>
              <a:off x="5309638" y="3209485"/>
              <a:ext cx="5906181" cy="1100289"/>
            </a:xfrm>
            <a:prstGeom prst="roundRect">
              <a:avLst>
                <a:gd name="adj" fmla="val 10000"/>
              </a:avLst>
            </a:prstGeom>
            <a:solidFill>
              <a:srgbClr val="F2F2F2"/>
            </a:solidFill>
            <a:ln>
              <a:noFill/>
            </a:ln>
            <a:effectLst/>
          </p:spPr>
          <p:style>
            <a:lnRef idx="0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70860C-7282-ED4E-AB2C-7B670D1B5DAD}"/>
                </a:ext>
              </a:extLst>
            </p:cNvPr>
            <p:cNvSpPr/>
            <p:nvPr/>
          </p:nvSpPr>
          <p:spPr>
            <a:xfrm>
              <a:off x="6179193" y="3511896"/>
              <a:ext cx="4906215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00000"/>
                </a:lnSpc>
              </a:pPr>
              <a:r>
                <a:rPr lang="en-US" sz="2800" b="1" dirty="0">
                  <a:solidFill>
                    <a:srgbClr val="000000">
                      <a:hueOff val="0"/>
                      <a:satOff val="0"/>
                      <a:lumOff val="0"/>
                      <a:alphaOff val="0"/>
                    </a:srgbClr>
                  </a:solidFill>
                </a:rPr>
                <a:t>Analytical Task - Part 1 Business</a:t>
              </a:r>
            </a:p>
          </p:txBody>
        </p:sp>
        <p:pic>
          <p:nvPicPr>
            <p:cNvPr id="26" name="Graphic 25" descr="Lightbulb">
              <a:extLst>
                <a:ext uri="{FF2B5EF4-FFF2-40B4-BE49-F238E27FC236}">
                  <a16:creationId xmlns:a16="http://schemas.microsoft.com/office/drawing/2014/main" id="{AA501CC8-0E47-3D42-B1CA-49C5D4FB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530756" y="3429000"/>
              <a:ext cx="689013" cy="689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52989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28" y="811342"/>
            <a:ext cx="3686134" cy="2014391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Detail Comparison</a:t>
            </a:r>
            <a:b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(Multi Dimensions)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37979" y="3429000"/>
            <a:ext cx="3613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Encoding Scheme: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Colors represent each restaurant (red and green), same with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wordcloud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color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Findings: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Compare overall information for multi-variables easily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9DBE8EE8-C721-054E-B1CD-4DA412AF2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418" y="1230401"/>
            <a:ext cx="6921087" cy="461154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26377899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A75E44-EEBA-E744-815C-0EF15407D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37020"/>
            <a:ext cx="12192000" cy="16625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BE74506-C601-A94D-8C6E-782666796B4A}"/>
              </a:ext>
            </a:extLst>
          </p:cNvPr>
          <p:cNvSpPr txBox="1">
            <a:spLocks/>
          </p:cNvSpPr>
          <p:nvPr/>
        </p:nvSpPr>
        <p:spPr>
          <a:xfrm>
            <a:off x="376293" y="5619573"/>
            <a:ext cx="11439414" cy="89743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3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all" spc="-10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Conclusion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162A927-C4E8-BE4D-BE06-3556D13320CD}"/>
              </a:ext>
            </a:extLst>
          </p:cNvPr>
          <p:cNvCxnSpPr/>
          <p:nvPr/>
        </p:nvCxnSpPr>
        <p:spPr>
          <a:xfrm>
            <a:off x="6078110" y="1177789"/>
            <a:ext cx="0" cy="2052000"/>
          </a:xfrm>
          <a:prstGeom prst="line">
            <a:avLst/>
          </a:prstGeom>
          <a:ln w="19050">
            <a:solidFill>
              <a:srgbClr val="4040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619422E0-8813-5E41-A0F0-2EBE97526509}"/>
              </a:ext>
            </a:extLst>
          </p:cNvPr>
          <p:cNvSpPr/>
          <p:nvPr/>
        </p:nvSpPr>
        <p:spPr>
          <a:xfrm>
            <a:off x="376294" y="1177789"/>
            <a:ext cx="54304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Monitor the flow of customers interactively with number of check-ins a day via HTML.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Display the crowdedness for the business owners to gain insights about when was the busiest day and when was not.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Monitor the trend of stars and reviews by customers every 15 days for 1.5 years. 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89F8746-8D9B-734B-815B-6631EDAFE709}"/>
              </a:ext>
            </a:extLst>
          </p:cNvPr>
          <p:cNvSpPr/>
          <p:nvPr/>
        </p:nvSpPr>
        <p:spPr>
          <a:xfrm>
            <a:off x="1844657" y="460146"/>
            <a:ext cx="273158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Business owners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8D19C5A-472F-024B-8FC9-0408D21F6951}"/>
              </a:ext>
            </a:extLst>
          </p:cNvPr>
          <p:cNvSpPr/>
          <p:nvPr/>
        </p:nvSpPr>
        <p:spPr>
          <a:xfrm>
            <a:off x="6385280" y="1146669"/>
            <a:ext cx="543042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Check the nearby restaurants in a map and make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rough choices from various decision factors such as location, taste, stars</a:t>
            </a: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Check positive and negative review words, frequently commented.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Compare the restaurants easily with a radar chart at first glance.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624017-22F4-2045-9E91-860D5BFFE5BF}"/>
              </a:ext>
            </a:extLst>
          </p:cNvPr>
          <p:cNvSpPr/>
          <p:nvPr/>
        </p:nvSpPr>
        <p:spPr>
          <a:xfrm>
            <a:off x="8523932" y="460146"/>
            <a:ext cx="100905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Users</a:t>
            </a:r>
          </a:p>
        </p:txBody>
      </p:sp>
      <p:pic>
        <p:nvPicPr>
          <p:cNvPr id="14" name="Graphic 13" descr="Lightbulb and gear">
            <a:extLst>
              <a:ext uri="{FF2B5EF4-FFF2-40B4-BE49-F238E27FC236}">
                <a16:creationId xmlns:a16="http://schemas.microsoft.com/office/drawing/2014/main" id="{F644A786-4C9D-F54D-8159-4E7F6A8569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77817" y="3651849"/>
            <a:ext cx="1065261" cy="10652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74F89B3-0AC6-454B-A4C5-212131C83EC1}"/>
              </a:ext>
            </a:extLst>
          </p:cNvPr>
          <p:cNvSpPr/>
          <p:nvPr/>
        </p:nvSpPr>
        <p:spPr>
          <a:xfrm>
            <a:off x="3743078" y="3711269"/>
            <a:ext cx="5503494" cy="13234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Fu</a:t>
            </a:r>
            <a:r>
              <a:rPr lang="en-US" sz="2000" b="1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ture</a:t>
            </a:r>
            <a:r>
              <a:rPr lang="en-US" sz="2000" b="1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Work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Implement more interactive visualization for users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Connect the filtered result of parallel coordinates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 radar chart and </a:t>
            </a:r>
            <a:r>
              <a:rPr lang="en-US" sz="2000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wordcloud</a:t>
            </a:r>
            <a:endParaRPr kumimoji="0" lang="en-US" sz="200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1246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B4E5764-618B-45CD-B137-77075E60D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C92A03-CEC7-4A69-BAF0-6D91D5DA8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F125DB-DDC4-4E82-B74F-B392786F5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F5C7D-23B6-AE4F-8044-5E4296531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160" y="1847308"/>
            <a:ext cx="5716338" cy="3042706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74684A-298A-4991-8049-932BE0415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6DE01FA-1462-4638-BA9A-07380B00F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EB6783-DFF6-4785-A66F-330EC2E0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900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56">
            <a:extLst>
              <a:ext uri="{FF2B5EF4-FFF2-40B4-BE49-F238E27FC236}">
                <a16:creationId xmlns:a16="http://schemas.microsoft.com/office/drawing/2014/main" id="{EBC54B29-4C88-42A5-940E-9ECB9E0B0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4AF87C-4241-8C45-A512-58E63DE43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0803" r="3" b="19440"/>
          <a:stretch/>
        </p:blipFill>
        <p:spPr>
          <a:xfrm>
            <a:off x="7969564" y="1489680"/>
            <a:ext cx="3144276" cy="1878981"/>
          </a:xfrm>
          <a:prstGeom prst="rect">
            <a:avLst/>
          </a:prstGeom>
        </p:spPr>
      </p:pic>
      <p:pic>
        <p:nvPicPr>
          <p:cNvPr id="10" name="Picture 9" descr="香港科技大学校徽.png">
            <a:extLst>
              <a:ext uri="{FF2B5EF4-FFF2-40B4-BE49-F238E27FC236}">
                <a16:creationId xmlns:a16="http://schemas.microsoft.com/office/drawing/2014/main" id="{B0D1BACA-8B4E-F549-BF43-394253E694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0" b="5"/>
          <a:stretch/>
        </p:blipFill>
        <p:spPr>
          <a:xfrm>
            <a:off x="8094340" y="3489339"/>
            <a:ext cx="3019500" cy="180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3A302-AC74-2F48-9B70-F726FF8D5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061" y="445549"/>
            <a:ext cx="1920240" cy="7327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E8466A-9A85-AF42-B3DC-EFD1B3D5121C}"/>
              </a:ext>
            </a:extLst>
          </p:cNvPr>
          <p:cNvCxnSpPr/>
          <p:nvPr/>
        </p:nvCxnSpPr>
        <p:spPr>
          <a:xfrm>
            <a:off x="3137361" y="445549"/>
            <a:ext cx="0" cy="641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2C807A-9139-744B-A4C7-52D8F893C725}"/>
              </a:ext>
            </a:extLst>
          </p:cNvPr>
          <p:cNvCxnSpPr/>
          <p:nvPr/>
        </p:nvCxnSpPr>
        <p:spPr>
          <a:xfrm>
            <a:off x="4829001" y="445549"/>
            <a:ext cx="0" cy="641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7601B2-2DBF-1840-B26C-25A404E4CE7C}"/>
              </a:ext>
            </a:extLst>
          </p:cNvPr>
          <p:cNvCxnSpPr>
            <a:cxnSpLocks/>
          </p:cNvCxnSpPr>
          <p:nvPr/>
        </p:nvCxnSpPr>
        <p:spPr>
          <a:xfrm rot="16200000">
            <a:off x="3985161" y="239103"/>
            <a:ext cx="0" cy="169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199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Data Structure Overview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BB03D46-5E01-BA46-8F30-570FD37917DE}"/>
              </a:ext>
            </a:extLst>
          </p:cNvPr>
          <p:cNvSpPr/>
          <p:nvPr/>
        </p:nvSpPr>
        <p:spPr>
          <a:xfrm>
            <a:off x="479425" y="2354988"/>
            <a:ext cx="41354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Dataset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Yelp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(website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and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mobile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app)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Coverage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HK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11</a:t>
            </a:r>
            <a:r>
              <a:rPr kumimoji="0" lang="en-HK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metropolitan areas in </a:t>
            </a:r>
            <a:endParaRPr lang="en-HK" altLang="zh-CN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HK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ko-KR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HK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4</a:t>
            </a:r>
            <a:r>
              <a:rPr kumimoji="0" lang="en-HK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countries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Volume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174,000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businesses,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5,200,000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user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reviews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HK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Used</a:t>
            </a:r>
            <a:r>
              <a:rPr kumimoji="0" lang="zh-CN" altLang="en-US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Dataset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Business,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Reviews,</a:t>
            </a:r>
            <a:r>
              <a:rPr lang="ko-KR" altLang="en-US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</a:t>
            </a:r>
            <a:r>
              <a:rPr kumimoji="0" lang="en-US" altLang="ko-KR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-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</a:t>
            </a:r>
            <a:endParaRPr kumimoji="0" lang="en-HK" altLang="zh-CN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K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29E4885-E6BC-DC42-9F25-ACB6883FCB57}"/>
              </a:ext>
            </a:extLst>
          </p:cNvPr>
          <p:cNvGrpSpPr/>
          <p:nvPr/>
        </p:nvGrpSpPr>
        <p:grpSpPr>
          <a:xfrm>
            <a:off x="4524587" y="1218526"/>
            <a:ext cx="6922194" cy="4567229"/>
            <a:chOff x="4524587" y="1218526"/>
            <a:chExt cx="6922194" cy="456722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7A684AA-2D7A-CD46-AD49-0A04E21F06E3}"/>
                </a:ext>
              </a:extLst>
            </p:cNvPr>
            <p:cNvGrpSpPr/>
            <p:nvPr/>
          </p:nvGrpSpPr>
          <p:grpSpPr>
            <a:xfrm flipH="1">
              <a:off x="6467195" y="1654681"/>
              <a:ext cx="1241767" cy="1340425"/>
              <a:chOff x="3085032" y="1594668"/>
              <a:chExt cx="1241767" cy="134042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0E76C3D-7CCA-BE47-9BFD-9E1060EA506D}"/>
                  </a:ext>
                </a:extLst>
              </p:cNvPr>
              <p:cNvGrpSpPr/>
              <p:nvPr/>
            </p:nvGrpSpPr>
            <p:grpSpPr>
              <a:xfrm>
                <a:off x="3182106" y="1644089"/>
                <a:ext cx="1144693" cy="1291004"/>
                <a:chOff x="3182106" y="1644089"/>
                <a:chExt cx="1144693" cy="1291004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520883E0-2555-8F4A-9ED9-92BE91F9E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41176" y="1644089"/>
                  <a:ext cx="385623" cy="129100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10416CB-4B62-204E-B54B-1F98DD021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2106" y="1644090"/>
                  <a:ext cx="7560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E2A556-B2C6-C045-A824-AB2845077179}"/>
                  </a:ext>
                </a:extLst>
              </p:cNvPr>
              <p:cNvSpPr/>
              <p:nvPr/>
            </p:nvSpPr>
            <p:spPr>
              <a:xfrm>
                <a:off x="3085032" y="1594668"/>
                <a:ext cx="108000" cy="10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5031C7-B4B2-0F4B-9E5D-ED4B66D0F1D7}"/>
                </a:ext>
              </a:extLst>
            </p:cNvPr>
            <p:cNvGrpSpPr/>
            <p:nvPr/>
          </p:nvGrpSpPr>
          <p:grpSpPr>
            <a:xfrm flipH="1">
              <a:off x="6482546" y="3689502"/>
              <a:ext cx="1248081" cy="108000"/>
              <a:chOff x="3115019" y="3381308"/>
              <a:chExt cx="1248081" cy="1080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0295BC-A670-9444-962E-3250A6242F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1100" y="3426484"/>
                <a:ext cx="1152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D130665-C33F-714C-A04F-A087C860A5F6}"/>
                  </a:ext>
                </a:extLst>
              </p:cNvPr>
              <p:cNvSpPr/>
              <p:nvPr/>
            </p:nvSpPr>
            <p:spPr>
              <a:xfrm>
                <a:off x="3115019" y="3381308"/>
                <a:ext cx="108000" cy="10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996874-01C4-8548-BC64-BAD32EB4FCB0}"/>
                </a:ext>
              </a:extLst>
            </p:cNvPr>
            <p:cNvGrpSpPr/>
            <p:nvPr/>
          </p:nvGrpSpPr>
          <p:grpSpPr>
            <a:xfrm>
              <a:off x="4524587" y="2483755"/>
              <a:ext cx="1944274" cy="2305243"/>
              <a:chOff x="5123469" y="2276378"/>
              <a:chExt cx="1944274" cy="2305243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E42EDE-3B4D-B14F-9850-1FE5B4E26605}"/>
                  </a:ext>
                </a:extLst>
              </p:cNvPr>
              <p:cNvSpPr/>
              <p:nvPr/>
            </p:nvSpPr>
            <p:spPr>
              <a:xfrm rot="16200000">
                <a:off x="4943378" y="2469982"/>
                <a:ext cx="2305243" cy="1918035"/>
              </a:xfrm>
              <a:prstGeom prst="hexagon">
                <a:avLst/>
              </a:prstGeom>
              <a:noFill/>
              <a:ln w="762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9" name="Picture 5">
                <a:extLst>
                  <a:ext uri="{FF2B5EF4-FFF2-40B4-BE49-F238E27FC236}">
                    <a16:creationId xmlns:a16="http://schemas.microsoft.com/office/drawing/2014/main" id="{F7DCA50C-D681-DB49-B176-C6D338B4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23469" y="2496105"/>
                <a:ext cx="1944274" cy="1944274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BB14CC3-5586-7443-9BEA-2816C975EFFE}"/>
                </a:ext>
              </a:extLst>
            </p:cNvPr>
            <p:cNvGrpSpPr/>
            <p:nvPr/>
          </p:nvGrpSpPr>
          <p:grpSpPr>
            <a:xfrm>
              <a:off x="7837654" y="3458659"/>
              <a:ext cx="3334509" cy="1261884"/>
              <a:chOff x="8063412" y="3027321"/>
              <a:chExt cx="3334509" cy="1261884"/>
            </a:xfrm>
          </p:grpSpPr>
          <p:sp>
            <p:nvSpPr>
              <p:cNvPr id="28" name="Freeform 217">
                <a:extLst>
                  <a:ext uri="{FF2B5EF4-FFF2-40B4-BE49-F238E27FC236}">
                    <a16:creationId xmlns:a16="http://schemas.microsoft.com/office/drawing/2014/main" id="{2E47D8BA-CC74-5E48-9E8D-E75A37162A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14494" y="3027321"/>
                <a:ext cx="287402" cy="278421"/>
              </a:xfrm>
              <a:custGeom>
                <a:avLst/>
                <a:gdLst>
                  <a:gd name="T0" fmla="*/ 246 w 256"/>
                  <a:gd name="T1" fmla="*/ 149 h 247"/>
                  <a:gd name="T2" fmla="*/ 254 w 256"/>
                  <a:gd name="T3" fmla="*/ 165 h 247"/>
                  <a:gd name="T4" fmla="*/ 248 w 256"/>
                  <a:gd name="T5" fmla="*/ 191 h 247"/>
                  <a:gd name="T6" fmla="*/ 237 w 256"/>
                  <a:gd name="T7" fmla="*/ 199 h 247"/>
                  <a:gd name="T8" fmla="*/ 238 w 256"/>
                  <a:gd name="T9" fmla="*/ 212 h 247"/>
                  <a:gd name="T10" fmla="*/ 229 w 256"/>
                  <a:gd name="T11" fmla="*/ 236 h 247"/>
                  <a:gd name="T12" fmla="*/ 216 w 256"/>
                  <a:gd name="T13" fmla="*/ 245 h 247"/>
                  <a:gd name="T14" fmla="*/ 194 w 256"/>
                  <a:gd name="T15" fmla="*/ 247 h 247"/>
                  <a:gd name="T16" fmla="*/ 159 w 256"/>
                  <a:gd name="T17" fmla="*/ 243 h 247"/>
                  <a:gd name="T18" fmla="*/ 124 w 256"/>
                  <a:gd name="T19" fmla="*/ 230 h 247"/>
                  <a:gd name="T20" fmla="*/ 88 w 256"/>
                  <a:gd name="T21" fmla="*/ 223 h 247"/>
                  <a:gd name="T22" fmla="*/ 62 w 256"/>
                  <a:gd name="T23" fmla="*/ 247 h 247"/>
                  <a:gd name="T24" fmla="*/ 26 w 256"/>
                  <a:gd name="T25" fmla="*/ 247 h 247"/>
                  <a:gd name="T26" fmla="*/ 12 w 256"/>
                  <a:gd name="T27" fmla="*/ 242 h 247"/>
                  <a:gd name="T28" fmla="*/ 3 w 256"/>
                  <a:gd name="T29" fmla="*/ 230 h 247"/>
                  <a:gd name="T30" fmla="*/ 0 w 256"/>
                  <a:gd name="T31" fmla="*/ 102 h 247"/>
                  <a:gd name="T32" fmla="*/ 3 w 256"/>
                  <a:gd name="T33" fmla="*/ 91 h 247"/>
                  <a:gd name="T34" fmla="*/ 12 w 256"/>
                  <a:gd name="T35" fmla="*/ 80 h 247"/>
                  <a:gd name="T36" fmla="*/ 26 w 256"/>
                  <a:gd name="T37" fmla="*/ 76 h 247"/>
                  <a:gd name="T38" fmla="*/ 88 w 256"/>
                  <a:gd name="T39" fmla="*/ 76 h 247"/>
                  <a:gd name="T40" fmla="*/ 88 w 256"/>
                  <a:gd name="T41" fmla="*/ 102 h 247"/>
                  <a:gd name="T42" fmla="*/ 117 w 256"/>
                  <a:gd name="T43" fmla="*/ 84 h 247"/>
                  <a:gd name="T44" fmla="*/ 135 w 256"/>
                  <a:gd name="T45" fmla="*/ 59 h 247"/>
                  <a:gd name="T46" fmla="*/ 157 w 256"/>
                  <a:gd name="T47" fmla="*/ 4 h 247"/>
                  <a:gd name="T48" fmla="*/ 163 w 256"/>
                  <a:gd name="T49" fmla="*/ 0 h 247"/>
                  <a:gd name="T50" fmla="*/ 200 w 256"/>
                  <a:gd name="T51" fmla="*/ 8 h 247"/>
                  <a:gd name="T52" fmla="*/ 215 w 256"/>
                  <a:gd name="T53" fmla="*/ 28 h 247"/>
                  <a:gd name="T54" fmla="*/ 213 w 256"/>
                  <a:gd name="T55" fmla="*/ 51 h 247"/>
                  <a:gd name="T56" fmla="*/ 199 w 256"/>
                  <a:gd name="T57" fmla="*/ 86 h 247"/>
                  <a:gd name="T58" fmla="*/ 216 w 256"/>
                  <a:gd name="T59" fmla="*/ 84 h 247"/>
                  <a:gd name="T60" fmla="*/ 241 w 256"/>
                  <a:gd name="T61" fmla="*/ 89 h 247"/>
                  <a:gd name="T62" fmla="*/ 252 w 256"/>
                  <a:gd name="T63" fmla="*/ 100 h 247"/>
                  <a:gd name="T64" fmla="*/ 256 w 256"/>
                  <a:gd name="T65" fmla="*/ 115 h 247"/>
                  <a:gd name="T66" fmla="*/ 250 w 256"/>
                  <a:gd name="T67" fmla="*/ 139 h 247"/>
                  <a:gd name="T68" fmla="*/ 179 w 256"/>
                  <a:gd name="T69" fmla="*/ 100 h 247"/>
                  <a:gd name="T70" fmla="*/ 190 w 256"/>
                  <a:gd name="T71" fmla="*/ 73 h 247"/>
                  <a:gd name="T72" fmla="*/ 196 w 256"/>
                  <a:gd name="T73" fmla="*/ 42 h 247"/>
                  <a:gd name="T74" fmla="*/ 191 w 256"/>
                  <a:gd name="T75" fmla="*/ 22 h 247"/>
                  <a:gd name="T76" fmla="*/ 172 w 256"/>
                  <a:gd name="T77" fmla="*/ 16 h 247"/>
                  <a:gd name="T78" fmla="*/ 169 w 256"/>
                  <a:gd name="T79" fmla="*/ 19 h 247"/>
                  <a:gd name="T80" fmla="*/ 156 w 256"/>
                  <a:gd name="T81" fmla="*/ 59 h 247"/>
                  <a:gd name="T82" fmla="*/ 140 w 256"/>
                  <a:gd name="T83" fmla="*/ 85 h 247"/>
                  <a:gd name="T84" fmla="*/ 114 w 256"/>
                  <a:gd name="T85" fmla="*/ 110 h 247"/>
                  <a:gd name="T86" fmla="*/ 88 w 256"/>
                  <a:gd name="T87" fmla="*/ 121 h 247"/>
                  <a:gd name="T88" fmla="*/ 88 w 256"/>
                  <a:gd name="T89" fmla="*/ 203 h 247"/>
                  <a:gd name="T90" fmla="*/ 138 w 256"/>
                  <a:gd name="T91" fmla="*/ 217 h 247"/>
                  <a:gd name="T92" fmla="*/ 178 w 256"/>
                  <a:gd name="T93" fmla="*/ 230 h 247"/>
                  <a:gd name="T94" fmla="*/ 203 w 256"/>
                  <a:gd name="T95" fmla="*/ 230 h 247"/>
                  <a:gd name="T96" fmla="*/ 218 w 256"/>
                  <a:gd name="T97" fmla="*/ 216 h 247"/>
                  <a:gd name="T98" fmla="*/ 217 w 256"/>
                  <a:gd name="T99" fmla="*/ 199 h 247"/>
                  <a:gd name="T100" fmla="*/ 220 w 256"/>
                  <a:gd name="T101" fmla="*/ 193 h 247"/>
                  <a:gd name="T102" fmla="*/ 231 w 256"/>
                  <a:gd name="T103" fmla="*/ 176 h 247"/>
                  <a:gd name="T104" fmla="*/ 229 w 256"/>
                  <a:gd name="T105" fmla="*/ 154 h 247"/>
                  <a:gd name="T106" fmla="*/ 221 w 256"/>
                  <a:gd name="T107" fmla="*/ 146 h 247"/>
                  <a:gd name="T108" fmla="*/ 235 w 256"/>
                  <a:gd name="T109" fmla="*/ 124 h 247"/>
                  <a:gd name="T110" fmla="*/ 235 w 256"/>
                  <a:gd name="T111" fmla="*/ 113 h 247"/>
                  <a:gd name="T112" fmla="*/ 226 w 256"/>
                  <a:gd name="T113" fmla="*/ 103 h 247"/>
                  <a:gd name="T114" fmla="*/ 196 w 256"/>
                  <a:gd name="T115" fmla="*/ 98 h 247"/>
                  <a:gd name="T116" fmla="*/ 179 w 256"/>
                  <a:gd name="T117" fmla="*/ 10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6" h="247">
                    <a:moveTo>
                      <a:pt x="242" y="147"/>
                    </a:moveTo>
                    <a:lnTo>
                      <a:pt x="242" y="147"/>
                    </a:lnTo>
                    <a:lnTo>
                      <a:pt x="246" y="149"/>
                    </a:lnTo>
                    <a:lnTo>
                      <a:pt x="248" y="151"/>
                    </a:lnTo>
                    <a:lnTo>
                      <a:pt x="251" y="158"/>
                    </a:lnTo>
                    <a:lnTo>
                      <a:pt x="254" y="165"/>
                    </a:lnTo>
                    <a:lnTo>
                      <a:pt x="254" y="175"/>
                    </a:lnTo>
                    <a:lnTo>
                      <a:pt x="251" y="184"/>
                    </a:lnTo>
                    <a:lnTo>
                      <a:pt x="248" y="191"/>
                    </a:lnTo>
                    <a:lnTo>
                      <a:pt x="243" y="197"/>
                    </a:lnTo>
                    <a:lnTo>
                      <a:pt x="241" y="199"/>
                    </a:lnTo>
                    <a:lnTo>
                      <a:pt x="237" y="199"/>
                    </a:lnTo>
                    <a:lnTo>
                      <a:pt x="237" y="199"/>
                    </a:lnTo>
                    <a:lnTo>
                      <a:pt x="238" y="204"/>
                    </a:lnTo>
                    <a:lnTo>
                      <a:pt x="238" y="212"/>
                    </a:lnTo>
                    <a:lnTo>
                      <a:pt x="238" y="220"/>
                    </a:lnTo>
                    <a:lnTo>
                      <a:pt x="235" y="228"/>
                    </a:lnTo>
                    <a:lnTo>
                      <a:pt x="229" y="236"/>
                    </a:lnTo>
                    <a:lnTo>
                      <a:pt x="226" y="240"/>
                    </a:lnTo>
                    <a:lnTo>
                      <a:pt x="221" y="242"/>
                    </a:lnTo>
                    <a:lnTo>
                      <a:pt x="216" y="245"/>
                    </a:lnTo>
                    <a:lnTo>
                      <a:pt x="209" y="246"/>
                    </a:lnTo>
                    <a:lnTo>
                      <a:pt x="203" y="247"/>
                    </a:lnTo>
                    <a:lnTo>
                      <a:pt x="194" y="247"/>
                    </a:lnTo>
                    <a:lnTo>
                      <a:pt x="194" y="247"/>
                    </a:lnTo>
                    <a:lnTo>
                      <a:pt x="174" y="246"/>
                    </a:lnTo>
                    <a:lnTo>
                      <a:pt x="159" y="243"/>
                    </a:lnTo>
                    <a:lnTo>
                      <a:pt x="146" y="240"/>
                    </a:lnTo>
                    <a:lnTo>
                      <a:pt x="134" y="236"/>
                    </a:lnTo>
                    <a:lnTo>
                      <a:pt x="124" y="230"/>
                    </a:lnTo>
                    <a:lnTo>
                      <a:pt x="113" y="227"/>
                    </a:lnTo>
                    <a:lnTo>
                      <a:pt x="101" y="224"/>
                    </a:lnTo>
                    <a:lnTo>
                      <a:pt x="88" y="223"/>
                    </a:lnTo>
                    <a:lnTo>
                      <a:pt x="88" y="221"/>
                    </a:lnTo>
                    <a:lnTo>
                      <a:pt x="88" y="247"/>
                    </a:lnTo>
                    <a:lnTo>
                      <a:pt x="62" y="247"/>
                    </a:lnTo>
                    <a:lnTo>
                      <a:pt x="36" y="247"/>
                    </a:lnTo>
                    <a:lnTo>
                      <a:pt x="26" y="247"/>
                    </a:lnTo>
                    <a:lnTo>
                      <a:pt x="26" y="247"/>
                    </a:lnTo>
                    <a:lnTo>
                      <a:pt x="21" y="246"/>
                    </a:lnTo>
                    <a:lnTo>
                      <a:pt x="17" y="245"/>
                    </a:lnTo>
                    <a:lnTo>
                      <a:pt x="12" y="242"/>
                    </a:lnTo>
                    <a:lnTo>
                      <a:pt x="8" y="240"/>
                    </a:lnTo>
                    <a:lnTo>
                      <a:pt x="5" y="236"/>
                    </a:lnTo>
                    <a:lnTo>
                      <a:pt x="3" y="230"/>
                    </a:lnTo>
                    <a:lnTo>
                      <a:pt x="1" y="227"/>
                    </a:lnTo>
                    <a:lnTo>
                      <a:pt x="0" y="221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1" y="97"/>
                    </a:lnTo>
                    <a:lnTo>
                      <a:pt x="3" y="91"/>
                    </a:lnTo>
                    <a:lnTo>
                      <a:pt x="5" y="87"/>
                    </a:lnTo>
                    <a:lnTo>
                      <a:pt x="8" y="84"/>
                    </a:lnTo>
                    <a:lnTo>
                      <a:pt x="12" y="80"/>
                    </a:lnTo>
                    <a:lnTo>
                      <a:pt x="17" y="77"/>
                    </a:lnTo>
                    <a:lnTo>
                      <a:pt x="21" y="76"/>
                    </a:lnTo>
                    <a:lnTo>
                      <a:pt x="26" y="76"/>
                    </a:lnTo>
                    <a:lnTo>
                      <a:pt x="36" y="76"/>
                    </a:lnTo>
                    <a:lnTo>
                      <a:pt x="62" y="76"/>
                    </a:lnTo>
                    <a:lnTo>
                      <a:pt x="88" y="76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100" y="97"/>
                    </a:lnTo>
                    <a:lnTo>
                      <a:pt x="109" y="90"/>
                    </a:lnTo>
                    <a:lnTo>
                      <a:pt x="117" y="84"/>
                    </a:lnTo>
                    <a:lnTo>
                      <a:pt x="124" y="76"/>
                    </a:lnTo>
                    <a:lnTo>
                      <a:pt x="130" y="68"/>
                    </a:lnTo>
                    <a:lnTo>
                      <a:pt x="135" y="59"/>
                    </a:lnTo>
                    <a:lnTo>
                      <a:pt x="143" y="42"/>
                    </a:lnTo>
                    <a:lnTo>
                      <a:pt x="153" y="13"/>
                    </a:lnTo>
                    <a:lnTo>
                      <a:pt x="157" y="4"/>
                    </a:lnTo>
                    <a:lnTo>
                      <a:pt x="160" y="2"/>
                    </a:lnTo>
                    <a:lnTo>
                      <a:pt x="163" y="0"/>
                    </a:lnTo>
                    <a:lnTo>
                      <a:pt x="163" y="0"/>
                    </a:lnTo>
                    <a:lnTo>
                      <a:pt x="178" y="2"/>
                    </a:lnTo>
                    <a:lnTo>
                      <a:pt x="191" y="4"/>
                    </a:lnTo>
                    <a:lnTo>
                      <a:pt x="200" y="8"/>
                    </a:lnTo>
                    <a:lnTo>
                      <a:pt x="207" y="13"/>
                    </a:lnTo>
                    <a:lnTo>
                      <a:pt x="212" y="20"/>
                    </a:lnTo>
                    <a:lnTo>
                      <a:pt x="215" y="28"/>
                    </a:lnTo>
                    <a:lnTo>
                      <a:pt x="216" y="35"/>
                    </a:lnTo>
                    <a:lnTo>
                      <a:pt x="215" y="43"/>
                    </a:lnTo>
                    <a:lnTo>
                      <a:pt x="213" y="51"/>
                    </a:lnTo>
                    <a:lnTo>
                      <a:pt x="212" y="59"/>
                    </a:lnTo>
                    <a:lnTo>
                      <a:pt x="205" y="73"/>
                    </a:lnTo>
                    <a:lnTo>
                      <a:pt x="199" y="86"/>
                    </a:lnTo>
                    <a:lnTo>
                      <a:pt x="199" y="86"/>
                    </a:lnTo>
                    <a:lnTo>
                      <a:pt x="207" y="85"/>
                    </a:lnTo>
                    <a:lnTo>
                      <a:pt x="216" y="84"/>
                    </a:lnTo>
                    <a:lnTo>
                      <a:pt x="225" y="84"/>
                    </a:lnTo>
                    <a:lnTo>
                      <a:pt x="235" y="86"/>
                    </a:lnTo>
                    <a:lnTo>
                      <a:pt x="241" y="89"/>
                    </a:lnTo>
                    <a:lnTo>
                      <a:pt x="244" y="91"/>
                    </a:lnTo>
                    <a:lnTo>
                      <a:pt x="248" y="95"/>
                    </a:lnTo>
                    <a:lnTo>
                      <a:pt x="252" y="100"/>
                    </a:lnTo>
                    <a:lnTo>
                      <a:pt x="255" y="107"/>
                    </a:lnTo>
                    <a:lnTo>
                      <a:pt x="256" y="115"/>
                    </a:lnTo>
                    <a:lnTo>
                      <a:pt x="256" y="115"/>
                    </a:lnTo>
                    <a:lnTo>
                      <a:pt x="255" y="124"/>
                    </a:lnTo>
                    <a:lnTo>
                      <a:pt x="254" y="132"/>
                    </a:lnTo>
                    <a:lnTo>
                      <a:pt x="250" y="139"/>
                    </a:lnTo>
                    <a:lnTo>
                      <a:pt x="242" y="147"/>
                    </a:lnTo>
                    <a:lnTo>
                      <a:pt x="242" y="147"/>
                    </a:lnTo>
                    <a:close/>
                    <a:moveTo>
                      <a:pt x="179" y="100"/>
                    </a:moveTo>
                    <a:lnTo>
                      <a:pt x="179" y="100"/>
                    </a:lnTo>
                    <a:lnTo>
                      <a:pt x="186" y="87"/>
                    </a:lnTo>
                    <a:lnTo>
                      <a:pt x="190" y="73"/>
                    </a:lnTo>
                    <a:lnTo>
                      <a:pt x="195" y="58"/>
                    </a:lnTo>
                    <a:lnTo>
                      <a:pt x="196" y="50"/>
                    </a:lnTo>
                    <a:lnTo>
                      <a:pt x="196" y="42"/>
                    </a:lnTo>
                    <a:lnTo>
                      <a:pt x="196" y="34"/>
                    </a:lnTo>
                    <a:lnTo>
                      <a:pt x="195" y="28"/>
                    </a:lnTo>
                    <a:lnTo>
                      <a:pt x="191" y="22"/>
                    </a:lnTo>
                    <a:lnTo>
                      <a:pt x="187" y="19"/>
                    </a:lnTo>
                    <a:lnTo>
                      <a:pt x="181" y="16"/>
                    </a:lnTo>
                    <a:lnTo>
                      <a:pt x="172" y="16"/>
                    </a:lnTo>
                    <a:lnTo>
                      <a:pt x="172" y="16"/>
                    </a:lnTo>
                    <a:lnTo>
                      <a:pt x="170" y="16"/>
                    </a:lnTo>
                    <a:lnTo>
                      <a:pt x="169" y="19"/>
                    </a:lnTo>
                    <a:lnTo>
                      <a:pt x="165" y="29"/>
                    </a:lnTo>
                    <a:lnTo>
                      <a:pt x="161" y="42"/>
                    </a:lnTo>
                    <a:lnTo>
                      <a:pt x="156" y="59"/>
                    </a:lnTo>
                    <a:lnTo>
                      <a:pt x="152" y="68"/>
                    </a:lnTo>
                    <a:lnTo>
                      <a:pt x="147" y="76"/>
                    </a:lnTo>
                    <a:lnTo>
                      <a:pt x="140" y="85"/>
                    </a:lnTo>
                    <a:lnTo>
                      <a:pt x="133" y="94"/>
                    </a:lnTo>
                    <a:lnTo>
                      <a:pt x="125" y="102"/>
                    </a:lnTo>
                    <a:lnTo>
                      <a:pt x="114" y="110"/>
                    </a:lnTo>
                    <a:lnTo>
                      <a:pt x="103" y="116"/>
                    </a:lnTo>
                    <a:lnTo>
                      <a:pt x="88" y="121"/>
                    </a:lnTo>
                    <a:lnTo>
                      <a:pt x="88" y="121"/>
                    </a:lnTo>
                    <a:lnTo>
                      <a:pt x="88" y="130"/>
                    </a:lnTo>
                    <a:lnTo>
                      <a:pt x="88" y="203"/>
                    </a:lnTo>
                    <a:lnTo>
                      <a:pt x="88" y="203"/>
                    </a:lnTo>
                    <a:lnTo>
                      <a:pt x="100" y="204"/>
                    </a:lnTo>
                    <a:lnTo>
                      <a:pt x="112" y="207"/>
                    </a:lnTo>
                    <a:lnTo>
                      <a:pt x="138" y="217"/>
                    </a:lnTo>
                    <a:lnTo>
                      <a:pt x="151" y="223"/>
                    </a:lnTo>
                    <a:lnTo>
                      <a:pt x="164" y="227"/>
                    </a:lnTo>
                    <a:lnTo>
                      <a:pt x="178" y="230"/>
                    </a:lnTo>
                    <a:lnTo>
                      <a:pt x="192" y="232"/>
                    </a:lnTo>
                    <a:lnTo>
                      <a:pt x="192" y="232"/>
                    </a:lnTo>
                    <a:lnTo>
                      <a:pt x="203" y="230"/>
                    </a:lnTo>
                    <a:lnTo>
                      <a:pt x="211" y="228"/>
                    </a:lnTo>
                    <a:lnTo>
                      <a:pt x="216" y="223"/>
                    </a:lnTo>
                    <a:lnTo>
                      <a:pt x="218" y="216"/>
                    </a:lnTo>
                    <a:lnTo>
                      <a:pt x="220" y="211"/>
                    </a:lnTo>
                    <a:lnTo>
                      <a:pt x="218" y="204"/>
                    </a:lnTo>
                    <a:lnTo>
                      <a:pt x="217" y="199"/>
                    </a:lnTo>
                    <a:lnTo>
                      <a:pt x="215" y="194"/>
                    </a:lnTo>
                    <a:lnTo>
                      <a:pt x="215" y="194"/>
                    </a:lnTo>
                    <a:lnTo>
                      <a:pt x="220" y="193"/>
                    </a:lnTo>
                    <a:lnTo>
                      <a:pt x="222" y="190"/>
                    </a:lnTo>
                    <a:lnTo>
                      <a:pt x="228" y="184"/>
                    </a:lnTo>
                    <a:lnTo>
                      <a:pt x="231" y="176"/>
                    </a:lnTo>
                    <a:lnTo>
                      <a:pt x="231" y="168"/>
                    </a:lnTo>
                    <a:lnTo>
                      <a:pt x="231" y="160"/>
                    </a:lnTo>
                    <a:lnTo>
                      <a:pt x="229" y="154"/>
                    </a:lnTo>
                    <a:lnTo>
                      <a:pt x="226" y="149"/>
                    </a:lnTo>
                    <a:lnTo>
                      <a:pt x="221" y="146"/>
                    </a:lnTo>
                    <a:lnTo>
                      <a:pt x="221" y="146"/>
                    </a:lnTo>
                    <a:lnTo>
                      <a:pt x="229" y="137"/>
                    </a:lnTo>
                    <a:lnTo>
                      <a:pt x="233" y="130"/>
                    </a:lnTo>
                    <a:lnTo>
                      <a:pt x="235" y="124"/>
                    </a:lnTo>
                    <a:lnTo>
                      <a:pt x="237" y="119"/>
                    </a:lnTo>
                    <a:lnTo>
                      <a:pt x="237" y="119"/>
                    </a:lnTo>
                    <a:lnTo>
                      <a:pt x="235" y="113"/>
                    </a:lnTo>
                    <a:lnTo>
                      <a:pt x="233" y="108"/>
                    </a:lnTo>
                    <a:lnTo>
                      <a:pt x="230" y="106"/>
                    </a:lnTo>
                    <a:lnTo>
                      <a:pt x="226" y="103"/>
                    </a:lnTo>
                    <a:lnTo>
                      <a:pt x="217" y="99"/>
                    </a:lnTo>
                    <a:lnTo>
                      <a:pt x="207" y="98"/>
                    </a:lnTo>
                    <a:lnTo>
                      <a:pt x="196" y="98"/>
                    </a:lnTo>
                    <a:lnTo>
                      <a:pt x="187" y="99"/>
                    </a:lnTo>
                    <a:lnTo>
                      <a:pt x="179" y="100"/>
                    </a:lnTo>
                    <a:lnTo>
                      <a:pt x="179" y="10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 panose="020204040303010108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7CEEEF-AB35-1846-8B35-B5D321E4BFFE}"/>
                  </a:ext>
                </a:extLst>
              </p:cNvPr>
              <p:cNvSpPr txBox="1"/>
              <p:nvPr/>
            </p:nvSpPr>
            <p:spPr>
              <a:xfrm>
                <a:off x="8063412" y="3027321"/>
                <a:ext cx="3334509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Reviews.json</a:t>
                </a:r>
                <a:endParaRPr lang="en-US" sz="2000" b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sz="20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asic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Business_id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Review_id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user_id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Stars</a:t>
                </a: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Comment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Date, Text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96729C2-BFBA-3144-9513-029C59287DD6}"/>
                </a:ext>
              </a:extLst>
            </p:cNvPr>
            <p:cNvGrpSpPr/>
            <p:nvPr/>
          </p:nvGrpSpPr>
          <p:grpSpPr>
            <a:xfrm>
              <a:off x="7815600" y="4831648"/>
              <a:ext cx="3570037" cy="954107"/>
              <a:chOff x="8063412" y="1433652"/>
              <a:chExt cx="3570037" cy="954107"/>
            </a:xfrm>
          </p:grpSpPr>
          <p:sp>
            <p:nvSpPr>
              <p:cNvPr id="33" name="Freeform 330">
                <a:extLst>
                  <a:ext uri="{FF2B5EF4-FFF2-40B4-BE49-F238E27FC236}">
                    <a16:creationId xmlns:a16="http://schemas.microsoft.com/office/drawing/2014/main" id="{F63C75A4-F1F4-9944-98C5-51EA543F61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86784" y="1448942"/>
                <a:ext cx="288000" cy="324000"/>
              </a:xfrm>
              <a:custGeom>
                <a:avLst/>
                <a:gdLst>
                  <a:gd name="T0" fmla="*/ 88 w 222"/>
                  <a:gd name="T1" fmla="*/ 257 h 258"/>
                  <a:gd name="T2" fmla="*/ 33 w 222"/>
                  <a:gd name="T3" fmla="*/ 241 h 258"/>
                  <a:gd name="T4" fmla="*/ 9 w 222"/>
                  <a:gd name="T5" fmla="*/ 224 h 258"/>
                  <a:gd name="T6" fmla="*/ 1 w 222"/>
                  <a:gd name="T7" fmla="*/ 209 h 258"/>
                  <a:gd name="T8" fmla="*/ 1 w 222"/>
                  <a:gd name="T9" fmla="*/ 195 h 258"/>
                  <a:gd name="T10" fmla="*/ 21 w 222"/>
                  <a:gd name="T11" fmla="*/ 172 h 258"/>
                  <a:gd name="T12" fmla="*/ 21 w 222"/>
                  <a:gd name="T13" fmla="*/ 115 h 258"/>
                  <a:gd name="T14" fmla="*/ 35 w 222"/>
                  <a:gd name="T15" fmla="*/ 78 h 258"/>
                  <a:gd name="T16" fmla="*/ 64 w 222"/>
                  <a:gd name="T17" fmla="*/ 50 h 258"/>
                  <a:gd name="T18" fmla="*/ 74 w 222"/>
                  <a:gd name="T19" fmla="*/ 36 h 258"/>
                  <a:gd name="T20" fmla="*/ 77 w 222"/>
                  <a:gd name="T21" fmla="*/ 22 h 258"/>
                  <a:gd name="T22" fmla="*/ 91 w 222"/>
                  <a:gd name="T23" fmla="*/ 6 h 258"/>
                  <a:gd name="T24" fmla="*/ 112 w 222"/>
                  <a:gd name="T25" fmla="*/ 0 h 258"/>
                  <a:gd name="T26" fmla="*/ 126 w 222"/>
                  <a:gd name="T27" fmla="*/ 2 h 258"/>
                  <a:gd name="T28" fmla="*/ 142 w 222"/>
                  <a:gd name="T29" fmla="*/ 15 h 258"/>
                  <a:gd name="T30" fmla="*/ 148 w 222"/>
                  <a:gd name="T31" fmla="*/ 36 h 258"/>
                  <a:gd name="T32" fmla="*/ 147 w 222"/>
                  <a:gd name="T33" fmla="*/ 44 h 258"/>
                  <a:gd name="T34" fmla="*/ 179 w 222"/>
                  <a:gd name="T35" fmla="*/ 67 h 258"/>
                  <a:gd name="T36" fmla="*/ 199 w 222"/>
                  <a:gd name="T37" fmla="*/ 101 h 258"/>
                  <a:gd name="T38" fmla="*/ 203 w 222"/>
                  <a:gd name="T39" fmla="*/ 172 h 258"/>
                  <a:gd name="T40" fmla="*/ 217 w 222"/>
                  <a:gd name="T41" fmla="*/ 187 h 258"/>
                  <a:gd name="T42" fmla="*/ 222 w 222"/>
                  <a:gd name="T43" fmla="*/ 202 h 258"/>
                  <a:gd name="T44" fmla="*/ 217 w 222"/>
                  <a:gd name="T45" fmla="*/ 219 h 258"/>
                  <a:gd name="T46" fmla="*/ 203 w 222"/>
                  <a:gd name="T47" fmla="*/ 234 h 258"/>
                  <a:gd name="T48" fmla="*/ 155 w 222"/>
                  <a:gd name="T49" fmla="*/ 254 h 258"/>
                  <a:gd name="T50" fmla="*/ 112 w 222"/>
                  <a:gd name="T51" fmla="*/ 258 h 258"/>
                  <a:gd name="T52" fmla="*/ 70 w 222"/>
                  <a:gd name="T53" fmla="*/ 67 h 258"/>
                  <a:gd name="T54" fmla="*/ 52 w 222"/>
                  <a:gd name="T55" fmla="*/ 91 h 258"/>
                  <a:gd name="T56" fmla="*/ 42 w 222"/>
                  <a:gd name="T57" fmla="*/ 126 h 258"/>
                  <a:gd name="T58" fmla="*/ 42 w 222"/>
                  <a:gd name="T59" fmla="*/ 166 h 258"/>
                  <a:gd name="T60" fmla="*/ 52 w 222"/>
                  <a:gd name="T61" fmla="*/ 157 h 258"/>
                  <a:gd name="T62" fmla="*/ 70 w 222"/>
                  <a:gd name="T63" fmla="*/ 152 h 258"/>
                  <a:gd name="T64" fmla="*/ 73 w 222"/>
                  <a:gd name="T65" fmla="*/ 146 h 258"/>
                  <a:gd name="T66" fmla="*/ 66 w 222"/>
                  <a:gd name="T67" fmla="*/ 111 h 258"/>
                  <a:gd name="T68" fmla="*/ 72 w 222"/>
                  <a:gd name="T69" fmla="*/ 75 h 258"/>
                  <a:gd name="T70" fmla="*/ 78 w 222"/>
                  <a:gd name="T71" fmla="*/ 59 h 258"/>
                  <a:gd name="T72" fmla="*/ 81 w 222"/>
                  <a:gd name="T73" fmla="*/ 57 h 258"/>
                  <a:gd name="T74" fmla="*/ 78 w 222"/>
                  <a:gd name="T75" fmla="*/ 59 h 258"/>
                  <a:gd name="T76" fmla="*/ 96 w 222"/>
                  <a:gd name="T77" fmla="*/ 166 h 258"/>
                  <a:gd name="T78" fmla="*/ 59 w 222"/>
                  <a:gd name="T79" fmla="*/ 176 h 258"/>
                  <a:gd name="T80" fmla="*/ 39 w 222"/>
                  <a:gd name="T81" fmla="*/ 196 h 258"/>
                  <a:gd name="T82" fmla="*/ 39 w 222"/>
                  <a:gd name="T83" fmla="*/ 210 h 258"/>
                  <a:gd name="T84" fmla="*/ 59 w 222"/>
                  <a:gd name="T85" fmla="*/ 228 h 258"/>
                  <a:gd name="T86" fmla="*/ 96 w 222"/>
                  <a:gd name="T87" fmla="*/ 239 h 258"/>
                  <a:gd name="T88" fmla="*/ 126 w 222"/>
                  <a:gd name="T89" fmla="*/ 239 h 258"/>
                  <a:gd name="T90" fmla="*/ 164 w 222"/>
                  <a:gd name="T91" fmla="*/ 228 h 258"/>
                  <a:gd name="T92" fmla="*/ 183 w 222"/>
                  <a:gd name="T93" fmla="*/ 210 h 258"/>
                  <a:gd name="T94" fmla="*/ 183 w 222"/>
                  <a:gd name="T95" fmla="*/ 196 h 258"/>
                  <a:gd name="T96" fmla="*/ 164 w 222"/>
                  <a:gd name="T97" fmla="*/ 176 h 258"/>
                  <a:gd name="T98" fmla="*/ 126 w 222"/>
                  <a:gd name="T99" fmla="*/ 166 h 258"/>
                  <a:gd name="T100" fmla="*/ 112 w 222"/>
                  <a:gd name="T101" fmla="*/ 222 h 258"/>
                  <a:gd name="T102" fmla="*/ 99 w 222"/>
                  <a:gd name="T103" fmla="*/ 219 h 258"/>
                  <a:gd name="T104" fmla="*/ 83 w 222"/>
                  <a:gd name="T105" fmla="*/ 208 h 258"/>
                  <a:gd name="T106" fmla="*/ 75 w 222"/>
                  <a:gd name="T107" fmla="*/ 191 h 258"/>
                  <a:gd name="T108" fmla="*/ 91 w 222"/>
                  <a:gd name="T109" fmla="*/ 185 h 258"/>
                  <a:gd name="T110" fmla="*/ 112 w 222"/>
                  <a:gd name="T111" fmla="*/ 184 h 258"/>
                  <a:gd name="T112" fmla="*/ 139 w 222"/>
                  <a:gd name="T113" fmla="*/ 188 h 258"/>
                  <a:gd name="T114" fmla="*/ 146 w 222"/>
                  <a:gd name="T115" fmla="*/ 197 h 258"/>
                  <a:gd name="T116" fmla="*/ 135 w 222"/>
                  <a:gd name="T117" fmla="*/ 213 h 258"/>
                  <a:gd name="T118" fmla="*/ 118 w 222"/>
                  <a:gd name="T119" fmla="*/ 221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2" h="258">
                    <a:moveTo>
                      <a:pt x="112" y="258"/>
                    </a:moveTo>
                    <a:lnTo>
                      <a:pt x="112" y="258"/>
                    </a:lnTo>
                    <a:lnTo>
                      <a:pt x="88" y="257"/>
                    </a:lnTo>
                    <a:lnTo>
                      <a:pt x="68" y="254"/>
                    </a:lnTo>
                    <a:lnTo>
                      <a:pt x="49" y="249"/>
                    </a:lnTo>
                    <a:lnTo>
                      <a:pt x="33" y="241"/>
                    </a:lnTo>
                    <a:lnTo>
                      <a:pt x="20" y="234"/>
                    </a:lnTo>
                    <a:lnTo>
                      <a:pt x="13" y="230"/>
                    </a:lnTo>
                    <a:lnTo>
                      <a:pt x="9" y="224"/>
                    </a:lnTo>
                    <a:lnTo>
                      <a:pt x="5" y="219"/>
                    </a:lnTo>
                    <a:lnTo>
                      <a:pt x="3" y="214"/>
                    </a:lnTo>
                    <a:lnTo>
                      <a:pt x="1" y="209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1" y="195"/>
                    </a:lnTo>
                    <a:lnTo>
                      <a:pt x="5" y="187"/>
                    </a:lnTo>
                    <a:lnTo>
                      <a:pt x="12" y="179"/>
                    </a:lnTo>
                    <a:lnTo>
                      <a:pt x="21" y="172"/>
                    </a:lnTo>
                    <a:lnTo>
                      <a:pt x="21" y="128"/>
                    </a:lnTo>
                    <a:lnTo>
                      <a:pt x="21" y="128"/>
                    </a:lnTo>
                    <a:lnTo>
                      <a:pt x="21" y="115"/>
                    </a:lnTo>
                    <a:lnTo>
                      <a:pt x="25" y="101"/>
                    </a:lnTo>
                    <a:lnTo>
                      <a:pt x="29" y="89"/>
                    </a:lnTo>
                    <a:lnTo>
                      <a:pt x="35" y="78"/>
                    </a:lnTo>
                    <a:lnTo>
                      <a:pt x="43" y="67"/>
                    </a:lnTo>
                    <a:lnTo>
                      <a:pt x="52" y="58"/>
                    </a:lnTo>
                    <a:lnTo>
                      <a:pt x="64" y="50"/>
                    </a:lnTo>
                    <a:lnTo>
                      <a:pt x="75" y="44"/>
                    </a:lnTo>
                    <a:lnTo>
                      <a:pt x="75" y="44"/>
                    </a:lnTo>
                    <a:lnTo>
                      <a:pt x="74" y="36"/>
                    </a:lnTo>
                    <a:lnTo>
                      <a:pt x="74" y="36"/>
                    </a:lnTo>
                    <a:lnTo>
                      <a:pt x="75" y="28"/>
                    </a:lnTo>
                    <a:lnTo>
                      <a:pt x="77" y="22"/>
                    </a:lnTo>
                    <a:lnTo>
                      <a:pt x="81" y="15"/>
                    </a:lnTo>
                    <a:lnTo>
                      <a:pt x="85" y="10"/>
                    </a:lnTo>
                    <a:lnTo>
                      <a:pt x="91" y="6"/>
                    </a:lnTo>
                    <a:lnTo>
                      <a:pt x="96" y="2"/>
                    </a:lnTo>
                    <a:lnTo>
                      <a:pt x="104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6" y="2"/>
                    </a:lnTo>
                    <a:lnTo>
                      <a:pt x="131" y="6"/>
                    </a:lnTo>
                    <a:lnTo>
                      <a:pt x="138" y="10"/>
                    </a:lnTo>
                    <a:lnTo>
                      <a:pt x="142" y="15"/>
                    </a:lnTo>
                    <a:lnTo>
                      <a:pt x="146" y="22"/>
                    </a:lnTo>
                    <a:lnTo>
                      <a:pt x="147" y="28"/>
                    </a:lnTo>
                    <a:lnTo>
                      <a:pt x="148" y="36"/>
                    </a:lnTo>
                    <a:lnTo>
                      <a:pt x="148" y="36"/>
                    </a:lnTo>
                    <a:lnTo>
                      <a:pt x="147" y="44"/>
                    </a:lnTo>
                    <a:lnTo>
                      <a:pt x="147" y="44"/>
                    </a:lnTo>
                    <a:lnTo>
                      <a:pt x="160" y="50"/>
                    </a:lnTo>
                    <a:lnTo>
                      <a:pt x="170" y="58"/>
                    </a:lnTo>
                    <a:lnTo>
                      <a:pt x="179" y="67"/>
                    </a:lnTo>
                    <a:lnTo>
                      <a:pt x="187" y="78"/>
                    </a:lnTo>
                    <a:lnTo>
                      <a:pt x="194" y="89"/>
                    </a:lnTo>
                    <a:lnTo>
                      <a:pt x="199" y="101"/>
                    </a:lnTo>
                    <a:lnTo>
                      <a:pt x="202" y="115"/>
                    </a:lnTo>
                    <a:lnTo>
                      <a:pt x="203" y="128"/>
                    </a:lnTo>
                    <a:lnTo>
                      <a:pt x="203" y="172"/>
                    </a:lnTo>
                    <a:lnTo>
                      <a:pt x="203" y="172"/>
                    </a:lnTo>
                    <a:lnTo>
                      <a:pt x="211" y="179"/>
                    </a:lnTo>
                    <a:lnTo>
                      <a:pt x="217" y="187"/>
                    </a:lnTo>
                    <a:lnTo>
                      <a:pt x="221" y="195"/>
                    </a:lnTo>
                    <a:lnTo>
                      <a:pt x="222" y="202"/>
                    </a:lnTo>
                    <a:lnTo>
                      <a:pt x="222" y="202"/>
                    </a:lnTo>
                    <a:lnTo>
                      <a:pt x="222" y="209"/>
                    </a:lnTo>
                    <a:lnTo>
                      <a:pt x="220" y="214"/>
                    </a:lnTo>
                    <a:lnTo>
                      <a:pt x="217" y="219"/>
                    </a:lnTo>
                    <a:lnTo>
                      <a:pt x="213" y="224"/>
                    </a:lnTo>
                    <a:lnTo>
                      <a:pt x="209" y="230"/>
                    </a:lnTo>
                    <a:lnTo>
                      <a:pt x="203" y="234"/>
                    </a:lnTo>
                    <a:lnTo>
                      <a:pt x="190" y="241"/>
                    </a:lnTo>
                    <a:lnTo>
                      <a:pt x="173" y="249"/>
                    </a:lnTo>
                    <a:lnTo>
                      <a:pt x="155" y="254"/>
                    </a:lnTo>
                    <a:lnTo>
                      <a:pt x="134" y="257"/>
                    </a:lnTo>
                    <a:lnTo>
                      <a:pt x="112" y="258"/>
                    </a:lnTo>
                    <a:lnTo>
                      <a:pt x="112" y="258"/>
                    </a:lnTo>
                    <a:close/>
                    <a:moveTo>
                      <a:pt x="78" y="59"/>
                    </a:moveTo>
                    <a:lnTo>
                      <a:pt x="78" y="59"/>
                    </a:lnTo>
                    <a:lnTo>
                      <a:pt x="70" y="67"/>
                    </a:lnTo>
                    <a:lnTo>
                      <a:pt x="62" y="74"/>
                    </a:lnTo>
                    <a:lnTo>
                      <a:pt x="57" y="83"/>
                    </a:lnTo>
                    <a:lnTo>
                      <a:pt x="52" y="91"/>
                    </a:lnTo>
                    <a:lnTo>
                      <a:pt x="48" y="100"/>
                    </a:lnTo>
                    <a:lnTo>
                      <a:pt x="46" y="109"/>
                    </a:lnTo>
                    <a:lnTo>
                      <a:pt x="42" y="126"/>
                    </a:lnTo>
                    <a:lnTo>
                      <a:pt x="40" y="141"/>
                    </a:lnTo>
                    <a:lnTo>
                      <a:pt x="40" y="154"/>
                    </a:lnTo>
                    <a:lnTo>
                      <a:pt x="42" y="166"/>
                    </a:lnTo>
                    <a:lnTo>
                      <a:pt x="42" y="166"/>
                    </a:lnTo>
                    <a:lnTo>
                      <a:pt x="44" y="163"/>
                    </a:lnTo>
                    <a:lnTo>
                      <a:pt x="52" y="157"/>
                    </a:lnTo>
                    <a:lnTo>
                      <a:pt x="57" y="154"/>
                    </a:lnTo>
                    <a:lnTo>
                      <a:pt x="64" y="152"/>
                    </a:lnTo>
                    <a:lnTo>
                      <a:pt x="70" y="152"/>
                    </a:lnTo>
                    <a:lnTo>
                      <a:pt x="77" y="152"/>
                    </a:lnTo>
                    <a:lnTo>
                      <a:pt x="77" y="152"/>
                    </a:lnTo>
                    <a:lnTo>
                      <a:pt x="73" y="146"/>
                    </a:lnTo>
                    <a:lnTo>
                      <a:pt x="70" y="140"/>
                    </a:lnTo>
                    <a:lnTo>
                      <a:pt x="66" y="126"/>
                    </a:lnTo>
                    <a:lnTo>
                      <a:pt x="66" y="111"/>
                    </a:lnTo>
                    <a:lnTo>
                      <a:pt x="66" y="98"/>
                    </a:lnTo>
                    <a:lnTo>
                      <a:pt x="69" y="85"/>
                    </a:lnTo>
                    <a:lnTo>
                      <a:pt x="72" y="75"/>
                    </a:lnTo>
                    <a:lnTo>
                      <a:pt x="75" y="66"/>
                    </a:lnTo>
                    <a:lnTo>
                      <a:pt x="78" y="59"/>
                    </a:lnTo>
                    <a:lnTo>
                      <a:pt x="78" y="59"/>
                    </a:lnTo>
                    <a:lnTo>
                      <a:pt x="81" y="58"/>
                    </a:lnTo>
                    <a:lnTo>
                      <a:pt x="81" y="58"/>
                    </a:lnTo>
                    <a:lnTo>
                      <a:pt x="81" y="57"/>
                    </a:lnTo>
                    <a:lnTo>
                      <a:pt x="79" y="57"/>
                    </a:lnTo>
                    <a:lnTo>
                      <a:pt x="78" y="59"/>
                    </a:lnTo>
                    <a:lnTo>
                      <a:pt x="78" y="59"/>
                    </a:lnTo>
                    <a:close/>
                    <a:moveTo>
                      <a:pt x="112" y="166"/>
                    </a:moveTo>
                    <a:lnTo>
                      <a:pt x="112" y="166"/>
                    </a:lnTo>
                    <a:lnTo>
                      <a:pt x="96" y="166"/>
                    </a:lnTo>
                    <a:lnTo>
                      <a:pt x="82" y="169"/>
                    </a:lnTo>
                    <a:lnTo>
                      <a:pt x="70" y="172"/>
                    </a:lnTo>
                    <a:lnTo>
                      <a:pt x="59" y="176"/>
                    </a:lnTo>
                    <a:lnTo>
                      <a:pt x="49" y="182"/>
                    </a:lnTo>
                    <a:lnTo>
                      <a:pt x="43" y="188"/>
                    </a:lnTo>
                    <a:lnTo>
                      <a:pt x="39" y="196"/>
                    </a:lnTo>
                    <a:lnTo>
                      <a:pt x="38" y="202"/>
                    </a:lnTo>
                    <a:lnTo>
                      <a:pt x="38" y="202"/>
                    </a:lnTo>
                    <a:lnTo>
                      <a:pt x="39" y="210"/>
                    </a:lnTo>
                    <a:lnTo>
                      <a:pt x="43" y="217"/>
                    </a:lnTo>
                    <a:lnTo>
                      <a:pt x="49" y="223"/>
                    </a:lnTo>
                    <a:lnTo>
                      <a:pt x="59" y="228"/>
                    </a:lnTo>
                    <a:lnTo>
                      <a:pt x="70" y="234"/>
                    </a:lnTo>
                    <a:lnTo>
                      <a:pt x="82" y="237"/>
                    </a:lnTo>
                    <a:lnTo>
                      <a:pt x="96" y="239"/>
                    </a:lnTo>
                    <a:lnTo>
                      <a:pt x="112" y="240"/>
                    </a:lnTo>
                    <a:lnTo>
                      <a:pt x="112" y="240"/>
                    </a:lnTo>
                    <a:lnTo>
                      <a:pt x="126" y="239"/>
                    </a:lnTo>
                    <a:lnTo>
                      <a:pt x="140" y="237"/>
                    </a:lnTo>
                    <a:lnTo>
                      <a:pt x="152" y="234"/>
                    </a:lnTo>
                    <a:lnTo>
                      <a:pt x="164" y="228"/>
                    </a:lnTo>
                    <a:lnTo>
                      <a:pt x="173" y="223"/>
                    </a:lnTo>
                    <a:lnTo>
                      <a:pt x="179" y="217"/>
                    </a:lnTo>
                    <a:lnTo>
                      <a:pt x="183" y="210"/>
                    </a:lnTo>
                    <a:lnTo>
                      <a:pt x="186" y="202"/>
                    </a:lnTo>
                    <a:lnTo>
                      <a:pt x="186" y="202"/>
                    </a:lnTo>
                    <a:lnTo>
                      <a:pt x="183" y="196"/>
                    </a:lnTo>
                    <a:lnTo>
                      <a:pt x="179" y="188"/>
                    </a:lnTo>
                    <a:lnTo>
                      <a:pt x="173" y="182"/>
                    </a:lnTo>
                    <a:lnTo>
                      <a:pt x="164" y="176"/>
                    </a:lnTo>
                    <a:lnTo>
                      <a:pt x="152" y="172"/>
                    </a:lnTo>
                    <a:lnTo>
                      <a:pt x="140" y="169"/>
                    </a:lnTo>
                    <a:lnTo>
                      <a:pt x="126" y="166"/>
                    </a:lnTo>
                    <a:lnTo>
                      <a:pt x="112" y="166"/>
                    </a:lnTo>
                    <a:lnTo>
                      <a:pt x="112" y="166"/>
                    </a:lnTo>
                    <a:close/>
                    <a:moveTo>
                      <a:pt x="112" y="222"/>
                    </a:moveTo>
                    <a:lnTo>
                      <a:pt x="112" y="222"/>
                    </a:lnTo>
                    <a:lnTo>
                      <a:pt x="104" y="221"/>
                    </a:lnTo>
                    <a:lnTo>
                      <a:pt x="99" y="219"/>
                    </a:lnTo>
                    <a:lnTo>
                      <a:pt x="92" y="217"/>
                    </a:lnTo>
                    <a:lnTo>
                      <a:pt x="87" y="213"/>
                    </a:lnTo>
                    <a:lnTo>
                      <a:pt x="83" y="208"/>
                    </a:lnTo>
                    <a:lnTo>
                      <a:pt x="79" y="204"/>
                    </a:lnTo>
                    <a:lnTo>
                      <a:pt x="77" y="197"/>
                    </a:lnTo>
                    <a:lnTo>
                      <a:pt x="75" y="191"/>
                    </a:lnTo>
                    <a:lnTo>
                      <a:pt x="75" y="191"/>
                    </a:lnTo>
                    <a:lnTo>
                      <a:pt x="83" y="188"/>
                    </a:lnTo>
                    <a:lnTo>
                      <a:pt x="91" y="185"/>
                    </a:lnTo>
                    <a:lnTo>
                      <a:pt x="101" y="184"/>
                    </a:lnTo>
                    <a:lnTo>
                      <a:pt x="112" y="184"/>
                    </a:lnTo>
                    <a:lnTo>
                      <a:pt x="112" y="184"/>
                    </a:lnTo>
                    <a:lnTo>
                      <a:pt x="121" y="184"/>
                    </a:lnTo>
                    <a:lnTo>
                      <a:pt x="131" y="185"/>
                    </a:lnTo>
                    <a:lnTo>
                      <a:pt x="139" y="188"/>
                    </a:lnTo>
                    <a:lnTo>
                      <a:pt x="147" y="191"/>
                    </a:lnTo>
                    <a:lnTo>
                      <a:pt x="147" y="191"/>
                    </a:lnTo>
                    <a:lnTo>
                      <a:pt x="146" y="197"/>
                    </a:lnTo>
                    <a:lnTo>
                      <a:pt x="143" y="204"/>
                    </a:lnTo>
                    <a:lnTo>
                      <a:pt x="139" y="208"/>
                    </a:lnTo>
                    <a:lnTo>
                      <a:pt x="135" y="213"/>
                    </a:lnTo>
                    <a:lnTo>
                      <a:pt x="130" y="217"/>
                    </a:lnTo>
                    <a:lnTo>
                      <a:pt x="124" y="219"/>
                    </a:lnTo>
                    <a:lnTo>
                      <a:pt x="118" y="221"/>
                    </a:lnTo>
                    <a:lnTo>
                      <a:pt x="112" y="222"/>
                    </a:lnTo>
                    <a:lnTo>
                      <a:pt x="112" y="22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 panose="020204040303010108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5EF9AE-DBC5-2543-B5E0-031ABD8ADA06}"/>
                  </a:ext>
                </a:extLst>
              </p:cNvPr>
              <p:cNvSpPr txBox="1"/>
              <p:nvPr/>
            </p:nvSpPr>
            <p:spPr>
              <a:xfrm>
                <a:off x="8063412" y="1433652"/>
                <a:ext cx="3570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Checkin.json</a:t>
                </a:r>
                <a:endParaRPr lang="en-US" sz="2000" u="sng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Check-in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i="1" dirty="0" err="1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Business_id</a:t>
                </a:r>
                <a:r>
                  <a:rPr kumimoji="1" lang="en-US" altLang="zh-CN" i="1" dirty="0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</a:t>
                </a:r>
                <a:r>
                  <a:rPr kumimoji="1" lang="zh-CN" altLang="en-US" i="1" dirty="0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Date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298CEB-BE7D-CD4C-98DE-9D28BCBA586D}"/>
                </a:ext>
              </a:extLst>
            </p:cNvPr>
            <p:cNvGrpSpPr/>
            <p:nvPr/>
          </p:nvGrpSpPr>
          <p:grpSpPr>
            <a:xfrm>
              <a:off x="7815600" y="1218526"/>
              <a:ext cx="3631181" cy="2155537"/>
              <a:chOff x="7873817" y="1171565"/>
              <a:chExt cx="3631181" cy="215553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6538E1-8EC9-9B41-8752-DA61E2ED2F94}"/>
                  </a:ext>
                </a:extLst>
              </p:cNvPr>
              <p:cNvSpPr txBox="1"/>
              <p:nvPr/>
            </p:nvSpPr>
            <p:spPr>
              <a:xfrm>
                <a:off x="7873817" y="1234221"/>
                <a:ext cx="3631181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Business.json</a:t>
                </a:r>
                <a:endParaRPr lang="en-US" sz="2000" b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sz="20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asic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Business_id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Name,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Postal_code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Stars </a:t>
                </a: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Location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State, City, Address, Latitude, </a:t>
                </a:r>
                <a:r>
                  <a:rPr kumimoji="1" lang="en-US" altLang="zh-CN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Longtitude</a:t>
                </a:r>
                <a:endParaRPr kumimoji="1" lang="en-US" altLang="ko-KR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Open Hour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Open_state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Open_time</a:t>
                </a:r>
                <a:endParaRPr kumimoji="1" lang="en-US" altLang="ko-KR" i="1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Menu Category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Taste, Type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5F73601B-F4BD-9548-B39E-630EB52577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66464" y="1171565"/>
                <a:ext cx="340636" cy="385729"/>
              </a:xfrm>
              <a:custGeom>
                <a:avLst/>
                <a:gdLst>
                  <a:gd name="T0" fmla="*/ 5 w 260"/>
                  <a:gd name="T1" fmla="*/ 234 h 234"/>
                  <a:gd name="T2" fmla="*/ 0 w 260"/>
                  <a:gd name="T3" fmla="*/ 224 h 234"/>
                  <a:gd name="T4" fmla="*/ 11 w 260"/>
                  <a:gd name="T5" fmla="*/ 213 h 234"/>
                  <a:gd name="T6" fmla="*/ 42 w 260"/>
                  <a:gd name="T7" fmla="*/ 213 h 234"/>
                  <a:gd name="T8" fmla="*/ 115 w 260"/>
                  <a:gd name="T9" fmla="*/ 213 h 234"/>
                  <a:gd name="T10" fmla="*/ 239 w 260"/>
                  <a:gd name="T11" fmla="*/ 213 h 234"/>
                  <a:gd name="T12" fmla="*/ 256 w 260"/>
                  <a:gd name="T13" fmla="*/ 217 h 234"/>
                  <a:gd name="T14" fmla="*/ 259 w 260"/>
                  <a:gd name="T15" fmla="*/ 229 h 234"/>
                  <a:gd name="T16" fmla="*/ 250 w 260"/>
                  <a:gd name="T17" fmla="*/ 234 h 234"/>
                  <a:gd name="T18" fmla="*/ 129 w 260"/>
                  <a:gd name="T19" fmla="*/ 172 h 234"/>
                  <a:gd name="T20" fmla="*/ 167 w 260"/>
                  <a:gd name="T21" fmla="*/ 194 h 234"/>
                  <a:gd name="T22" fmla="*/ 193 w 260"/>
                  <a:gd name="T23" fmla="*/ 132 h 234"/>
                  <a:gd name="T24" fmla="*/ 74 w 260"/>
                  <a:gd name="T25" fmla="*/ 143 h 234"/>
                  <a:gd name="T26" fmla="*/ 79 w 260"/>
                  <a:gd name="T27" fmla="*/ 134 h 234"/>
                  <a:gd name="T28" fmla="*/ 90 w 260"/>
                  <a:gd name="T29" fmla="*/ 137 h 234"/>
                  <a:gd name="T30" fmla="*/ 91 w 260"/>
                  <a:gd name="T31" fmla="*/ 147 h 234"/>
                  <a:gd name="T32" fmla="*/ 91 w 260"/>
                  <a:gd name="T33" fmla="*/ 185 h 234"/>
                  <a:gd name="T34" fmla="*/ 90 w 260"/>
                  <a:gd name="T35" fmla="*/ 197 h 234"/>
                  <a:gd name="T36" fmla="*/ 79 w 260"/>
                  <a:gd name="T37" fmla="*/ 198 h 234"/>
                  <a:gd name="T38" fmla="*/ 74 w 260"/>
                  <a:gd name="T39" fmla="*/ 190 h 234"/>
                  <a:gd name="T40" fmla="*/ 78 w 260"/>
                  <a:gd name="T41" fmla="*/ 150 h 234"/>
                  <a:gd name="T42" fmla="*/ 235 w 260"/>
                  <a:gd name="T43" fmla="*/ 120 h 234"/>
                  <a:gd name="T44" fmla="*/ 222 w 260"/>
                  <a:gd name="T45" fmla="*/ 113 h 234"/>
                  <a:gd name="T46" fmla="*/ 212 w 260"/>
                  <a:gd name="T47" fmla="*/ 99 h 234"/>
                  <a:gd name="T48" fmla="*/ 196 w 260"/>
                  <a:gd name="T49" fmla="*/ 119 h 234"/>
                  <a:gd name="T50" fmla="*/ 186 w 260"/>
                  <a:gd name="T51" fmla="*/ 119 h 234"/>
                  <a:gd name="T52" fmla="*/ 170 w 260"/>
                  <a:gd name="T53" fmla="*/ 99 h 234"/>
                  <a:gd name="T54" fmla="*/ 159 w 260"/>
                  <a:gd name="T55" fmla="*/ 119 h 234"/>
                  <a:gd name="T56" fmla="*/ 147 w 260"/>
                  <a:gd name="T57" fmla="*/ 119 h 234"/>
                  <a:gd name="T58" fmla="*/ 131 w 260"/>
                  <a:gd name="T59" fmla="*/ 99 h 234"/>
                  <a:gd name="T60" fmla="*/ 122 w 260"/>
                  <a:gd name="T61" fmla="*/ 113 h 234"/>
                  <a:gd name="T62" fmla="*/ 109 w 260"/>
                  <a:gd name="T63" fmla="*/ 120 h 234"/>
                  <a:gd name="T64" fmla="*/ 91 w 260"/>
                  <a:gd name="T65" fmla="*/ 107 h 234"/>
                  <a:gd name="T66" fmla="*/ 85 w 260"/>
                  <a:gd name="T67" fmla="*/ 107 h 234"/>
                  <a:gd name="T68" fmla="*/ 66 w 260"/>
                  <a:gd name="T69" fmla="*/ 120 h 234"/>
                  <a:gd name="T70" fmla="*/ 53 w 260"/>
                  <a:gd name="T71" fmla="*/ 113 h 234"/>
                  <a:gd name="T72" fmla="*/ 44 w 260"/>
                  <a:gd name="T73" fmla="*/ 99 h 234"/>
                  <a:gd name="T74" fmla="*/ 29 w 260"/>
                  <a:gd name="T75" fmla="*/ 119 h 234"/>
                  <a:gd name="T76" fmla="*/ 17 w 260"/>
                  <a:gd name="T77" fmla="*/ 119 h 234"/>
                  <a:gd name="T78" fmla="*/ 5 w 260"/>
                  <a:gd name="T79" fmla="*/ 99 h 234"/>
                  <a:gd name="T80" fmla="*/ 255 w 260"/>
                  <a:gd name="T81" fmla="*/ 99 h 234"/>
                  <a:gd name="T82" fmla="*/ 242 w 260"/>
                  <a:gd name="T83" fmla="*/ 119 h 234"/>
                  <a:gd name="T84" fmla="*/ 29 w 260"/>
                  <a:gd name="T85" fmla="*/ 16 h 234"/>
                  <a:gd name="T86" fmla="*/ 29 w 260"/>
                  <a:gd name="T87" fmla="*/ 16 h 234"/>
                  <a:gd name="T88" fmla="*/ 198 w 260"/>
                  <a:gd name="T89" fmla="*/ 21 h 234"/>
                  <a:gd name="T90" fmla="*/ 172 w 260"/>
                  <a:gd name="T91" fmla="*/ 21 h 234"/>
                  <a:gd name="T92" fmla="*/ 135 w 260"/>
                  <a:gd name="T93" fmla="*/ 84 h 234"/>
                  <a:gd name="T94" fmla="*/ 89 w 260"/>
                  <a:gd name="T95" fmla="*/ 84 h 234"/>
                  <a:gd name="T96" fmla="*/ 89 w 260"/>
                  <a:gd name="T97" fmla="*/ 84 h 234"/>
                  <a:gd name="T98" fmla="*/ 37 w 260"/>
                  <a:gd name="T99" fmla="*/ 84 h 234"/>
                  <a:gd name="T100" fmla="*/ 234 w 260"/>
                  <a:gd name="T101" fmla="*/ 1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0" h="234">
                    <a:moveTo>
                      <a:pt x="250" y="234"/>
                    </a:moveTo>
                    <a:lnTo>
                      <a:pt x="11" y="234"/>
                    </a:lnTo>
                    <a:lnTo>
                      <a:pt x="11" y="234"/>
                    </a:lnTo>
                    <a:lnTo>
                      <a:pt x="5" y="234"/>
                    </a:lnTo>
                    <a:lnTo>
                      <a:pt x="3" y="232"/>
                    </a:lnTo>
                    <a:lnTo>
                      <a:pt x="0" y="229"/>
                    </a:lnTo>
                    <a:lnTo>
                      <a:pt x="0" y="224"/>
                    </a:lnTo>
                    <a:lnTo>
                      <a:pt x="0" y="224"/>
                    </a:lnTo>
                    <a:lnTo>
                      <a:pt x="0" y="220"/>
                    </a:lnTo>
                    <a:lnTo>
                      <a:pt x="3" y="217"/>
                    </a:lnTo>
                    <a:lnTo>
                      <a:pt x="5" y="215"/>
                    </a:lnTo>
                    <a:lnTo>
                      <a:pt x="11" y="213"/>
                    </a:lnTo>
                    <a:lnTo>
                      <a:pt x="26" y="213"/>
                    </a:lnTo>
                    <a:lnTo>
                      <a:pt x="26" y="130"/>
                    </a:lnTo>
                    <a:lnTo>
                      <a:pt x="42" y="130"/>
                    </a:lnTo>
                    <a:lnTo>
                      <a:pt x="42" y="213"/>
                    </a:lnTo>
                    <a:lnTo>
                      <a:pt x="104" y="213"/>
                    </a:lnTo>
                    <a:lnTo>
                      <a:pt x="104" y="125"/>
                    </a:lnTo>
                    <a:lnTo>
                      <a:pt x="115" y="125"/>
                    </a:lnTo>
                    <a:lnTo>
                      <a:pt x="115" y="213"/>
                    </a:lnTo>
                    <a:lnTo>
                      <a:pt x="224" y="213"/>
                    </a:lnTo>
                    <a:lnTo>
                      <a:pt x="224" y="130"/>
                    </a:lnTo>
                    <a:lnTo>
                      <a:pt x="239" y="130"/>
                    </a:lnTo>
                    <a:lnTo>
                      <a:pt x="239" y="213"/>
                    </a:lnTo>
                    <a:lnTo>
                      <a:pt x="250" y="213"/>
                    </a:lnTo>
                    <a:lnTo>
                      <a:pt x="250" y="213"/>
                    </a:lnTo>
                    <a:lnTo>
                      <a:pt x="254" y="215"/>
                    </a:lnTo>
                    <a:lnTo>
                      <a:pt x="256" y="217"/>
                    </a:lnTo>
                    <a:lnTo>
                      <a:pt x="259" y="220"/>
                    </a:lnTo>
                    <a:lnTo>
                      <a:pt x="260" y="224"/>
                    </a:lnTo>
                    <a:lnTo>
                      <a:pt x="260" y="224"/>
                    </a:lnTo>
                    <a:lnTo>
                      <a:pt x="259" y="229"/>
                    </a:lnTo>
                    <a:lnTo>
                      <a:pt x="256" y="232"/>
                    </a:lnTo>
                    <a:lnTo>
                      <a:pt x="254" y="234"/>
                    </a:lnTo>
                    <a:lnTo>
                      <a:pt x="250" y="234"/>
                    </a:lnTo>
                    <a:lnTo>
                      <a:pt x="250" y="234"/>
                    </a:lnTo>
                    <a:close/>
                    <a:moveTo>
                      <a:pt x="125" y="168"/>
                    </a:moveTo>
                    <a:lnTo>
                      <a:pt x="164" y="129"/>
                    </a:lnTo>
                    <a:lnTo>
                      <a:pt x="168" y="133"/>
                    </a:lnTo>
                    <a:lnTo>
                      <a:pt x="129" y="172"/>
                    </a:lnTo>
                    <a:lnTo>
                      <a:pt x="125" y="168"/>
                    </a:lnTo>
                    <a:close/>
                    <a:moveTo>
                      <a:pt x="209" y="159"/>
                    </a:moveTo>
                    <a:lnTo>
                      <a:pt x="170" y="198"/>
                    </a:lnTo>
                    <a:lnTo>
                      <a:pt x="167" y="194"/>
                    </a:lnTo>
                    <a:lnTo>
                      <a:pt x="206" y="155"/>
                    </a:lnTo>
                    <a:lnTo>
                      <a:pt x="209" y="159"/>
                    </a:lnTo>
                    <a:close/>
                    <a:moveTo>
                      <a:pt x="130" y="194"/>
                    </a:moveTo>
                    <a:lnTo>
                      <a:pt x="193" y="132"/>
                    </a:lnTo>
                    <a:lnTo>
                      <a:pt x="196" y="136"/>
                    </a:lnTo>
                    <a:lnTo>
                      <a:pt x="134" y="198"/>
                    </a:lnTo>
                    <a:lnTo>
                      <a:pt x="130" y="194"/>
                    </a:lnTo>
                    <a:close/>
                    <a:moveTo>
                      <a:pt x="74" y="143"/>
                    </a:moveTo>
                    <a:lnTo>
                      <a:pt x="74" y="143"/>
                    </a:lnTo>
                    <a:lnTo>
                      <a:pt x="74" y="139"/>
                    </a:lnTo>
                    <a:lnTo>
                      <a:pt x="77" y="137"/>
                    </a:lnTo>
                    <a:lnTo>
                      <a:pt x="79" y="134"/>
                    </a:lnTo>
                    <a:lnTo>
                      <a:pt x="83" y="133"/>
                    </a:lnTo>
                    <a:lnTo>
                      <a:pt x="83" y="133"/>
                    </a:lnTo>
                    <a:lnTo>
                      <a:pt x="87" y="134"/>
                    </a:lnTo>
                    <a:lnTo>
                      <a:pt x="90" y="137"/>
                    </a:lnTo>
                    <a:lnTo>
                      <a:pt x="91" y="139"/>
                    </a:lnTo>
                    <a:lnTo>
                      <a:pt x="92" y="143"/>
                    </a:lnTo>
                    <a:lnTo>
                      <a:pt x="92" y="143"/>
                    </a:lnTo>
                    <a:lnTo>
                      <a:pt x="91" y="147"/>
                    </a:lnTo>
                    <a:lnTo>
                      <a:pt x="89" y="151"/>
                    </a:lnTo>
                    <a:lnTo>
                      <a:pt x="89" y="182"/>
                    </a:lnTo>
                    <a:lnTo>
                      <a:pt x="89" y="182"/>
                    </a:lnTo>
                    <a:lnTo>
                      <a:pt x="91" y="185"/>
                    </a:lnTo>
                    <a:lnTo>
                      <a:pt x="92" y="190"/>
                    </a:lnTo>
                    <a:lnTo>
                      <a:pt x="92" y="190"/>
                    </a:lnTo>
                    <a:lnTo>
                      <a:pt x="91" y="193"/>
                    </a:lnTo>
                    <a:lnTo>
                      <a:pt x="90" y="197"/>
                    </a:lnTo>
                    <a:lnTo>
                      <a:pt x="87" y="198"/>
                    </a:lnTo>
                    <a:lnTo>
                      <a:pt x="83" y="199"/>
                    </a:lnTo>
                    <a:lnTo>
                      <a:pt x="83" y="199"/>
                    </a:lnTo>
                    <a:lnTo>
                      <a:pt x="79" y="198"/>
                    </a:lnTo>
                    <a:lnTo>
                      <a:pt x="77" y="197"/>
                    </a:lnTo>
                    <a:lnTo>
                      <a:pt x="74" y="193"/>
                    </a:lnTo>
                    <a:lnTo>
                      <a:pt x="74" y="190"/>
                    </a:lnTo>
                    <a:lnTo>
                      <a:pt x="74" y="190"/>
                    </a:lnTo>
                    <a:lnTo>
                      <a:pt x="74" y="185"/>
                    </a:lnTo>
                    <a:lnTo>
                      <a:pt x="78" y="182"/>
                    </a:lnTo>
                    <a:lnTo>
                      <a:pt x="78" y="150"/>
                    </a:lnTo>
                    <a:lnTo>
                      <a:pt x="78" y="150"/>
                    </a:lnTo>
                    <a:lnTo>
                      <a:pt x="74" y="147"/>
                    </a:lnTo>
                    <a:lnTo>
                      <a:pt x="74" y="143"/>
                    </a:lnTo>
                    <a:lnTo>
                      <a:pt x="74" y="143"/>
                    </a:lnTo>
                    <a:close/>
                    <a:moveTo>
                      <a:pt x="235" y="120"/>
                    </a:moveTo>
                    <a:lnTo>
                      <a:pt x="235" y="120"/>
                    </a:lnTo>
                    <a:lnTo>
                      <a:pt x="232" y="119"/>
                    </a:lnTo>
                    <a:lnTo>
                      <a:pt x="228" y="119"/>
                    </a:lnTo>
                    <a:lnTo>
                      <a:pt x="222" y="113"/>
                    </a:lnTo>
                    <a:lnTo>
                      <a:pt x="217" y="107"/>
                    </a:lnTo>
                    <a:lnTo>
                      <a:pt x="216" y="99"/>
                    </a:lnTo>
                    <a:lnTo>
                      <a:pt x="212" y="99"/>
                    </a:lnTo>
                    <a:lnTo>
                      <a:pt x="212" y="99"/>
                    </a:lnTo>
                    <a:lnTo>
                      <a:pt x="211" y="107"/>
                    </a:lnTo>
                    <a:lnTo>
                      <a:pt x="207" y="113"/>
                    </a:lnTo>
                    <a:lnTo>
                      <a:pt x="200" y="119"/>
                    </a:lnTo>
                    <a:lnTo>
                      <a:pt x="196" y="119"/>
                    </a:lnTo>
                    <a:lnTo>
                      <a:pt x="193" y="120"/>
                    </a:lnTo>
                    <a:lnTo>
                      <a:pt x="193" y="120"/>
                    </a:lnTo>
                    <a:lnTo>
                      <a:pt x="190" y="119"/>
                    </a:lnTo>
                    <a:lnTo>
                      <a:pt x="186" y="119"/>
                    </a:lnTo>
                    <a:lnTo>
                      <a:pt x="180" y="113"/>
                    </a:lnTo>
                    <a:lnTo>
                      <a:pt x="176" y="107"/>
                    </a:lnTo>
                    <a:lnTo>
                      <a:pt x="174" y="99"/>
                    </a:lnTo>
                    <a:lnTo>
                      <a:pt x="170" y="99"/>
                    </a:lnTo>
                    <a:lnTo>
                      <a:pt x="170" y="99"/>
                    </a:lnTo>
                    <a:lnTo>
                      <a:pt x="168" y="107"/>
                    </a:lnTo>
                    <a:lnTo>
                      <a:pt x="164" y="113"/>
                    </a:lnTo>
                    <a:lnTo>
                      <a:pt x="159" y="119"/>
                    </a:lnTo>
                    <a:lnTo>
                      <a:pt x="155" y="119"/>
                    </a:lnTo>
                    <a:lnTo>
                      <a:pt x="151" y="120"/>
                    </a:lnTo>
                    <a:lnTo>
                      <a:pt x="151" y="120"/>
                    </a:lnTo>
                    <a:lnTo>
                      <a:pt x="147" y="119"/>
                    </a:lnTo>
                    <a:lnTo>
                      <a:pt x="144" y="119"/>
                    </a:lnTo>
                    <a:lnTo>
                      <a:pt x="138" y="113"/>
                    </a:lnTo>
                    <a:lnTo>
                      <a:pt x="134" y="107"/>
                    </a:lnTo>
                    <a:lnTo>
                      <a:pt x="131" y="99"/>
                    </a:lnTo>
                    <a:lnTo>
                      <a:pt x="129" y="99"/>
                    </a:lnTo>
                    <a:lnTo>
                      <a:pt x="129" y="99"/>
                    </a:lnTo>
                    <a:lnTo>
                      <a:pt x="126" y="107"/>
                    </a:lnTo>
                    <a:lnTo>
                      <a:pt x="122" y="113"/>
                    </a:lnTo>
                    <a:lnTo>
                      <a:pt x="116" y="119"/>
                    </a:lnTo>
                    <a:lnTo>
                      <a:pt x="113" y="119"/>
                    </a:lnTo>
                    <a:lnTo>
                      <a:pt x="109" y="120"/>
                    </a:lnTo>
                    <a:lnTo>
                      <a:pt x="109" y="120"/>
                    </a:lnTo>
                    <a:lnTo>
                      <a:pt x="105" y="119"/>
                    </a:lnTo>
                    <a:lnTo>
                      <a:pt x="102" y="119"/>
                    </a:lnTo>
                    <a:lnTo>
                      <a:pt x="96" y="113"/>
                    </a:lnTo>
                    <a:lnTo>
                      <a:pt x="91" y="107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6" y="99"/>
                    </a:lnTo>
                    <a:lnTo>
                      <a:pt x="85" y="107"/>
                    </a:lnTo>
                    <a:lnTo>
                      <a:pt x="81" y="113"/>
                    </a:lnTo>
                    <a:lnTo>
                      <a:pt x="74" y="119"/>
                    </a:lnTo>
                    <a:lnTo>
                      <a:pt x="70" y="119"/>
                    </a:lnTo>
                    <a:lnTo>
                      <a:pt x="66" y="120"/>
                    </a:lnTo>
                    <a:lnTo>
                      <a:pt x="66" y="120"/>
                    </a:lnTo>
                    <a:lnTo>
                      <a:pt x="64" y="119"/>
                    </a:lnTo>
                    <a:lnTo>
                      <a:pt x="60" y="119"/>
                    </a:lnTo>
                    <a:lnTo>
                      <a:pt x="53" y="113"/>
                    </a:lnTo>
                    <a:lnTo>
                      <a:pt x="50" y="107"/>
                    </a:lnTo>
                    <a:lnTo>
                      <a:pt x="48" y="99"/>
                    </a:lnTo>
                    <a:lnTo>
                      <a:pt x="44" y="99"/>
                    </a:lnTo>
                    <a:lnTo>
                      <a:pt x="44" y="99"/>
                    </a:lnTo>
                    <a:lnTo>
                      <a:pt x="42" y="107"/>
                    </a:lnTo>
                    <a:lnTo>
                      <a:pt x="38" y="113"/>
                    </a:lnTo>
                    <a:lnTo>
                      <a:pt x="33" y="119"/>
                    </a:lnTo>
                    <a:lnTo>
                      <a:pt x="29" y="119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19"/>
                    </a:lnTo>
                    <a:lnTo>
                      <a:pt x="17" y="119"/>
                    </a:lnTo>
                    <a:lnTo>
                      <a:pt x="12" y="113"/>
                    </a:lnTo>
                    <a:lnTo>
                      <a:pt x="8" y="107"/>
                    </a:lnTo>
                    <a:lnTo>
                      <a:pt x="5" y="99"/>
                    </a:lnTo>
                    <a:lnTo>
                      <a:pt x="5" y="99"/>
                    </a:lnTo>
                    <a:lnTo>
                      <a:pt x="5" y="94"/>
                    </a:lnTo>
                    <a:lnTo>
                      <a:pt x="255" y="94"/>
                    </a:lnTo>
                    <a:lnTo>
                      <a:pt x="255" y="99"/>
                    </a:lnTo>
                    <a:lnTo>
                      <a:pt x="255" y="99"/>
                    </a:lnTo>
                    <a:lnTo>
                      <a:pt x="255" y="99"/>
                    </a:lnTo>
                    <a:lnTo>
                      <a:pt x="252" y="107"/>
                    </a:lnTo>
                    <a:lnTo>
                      <a:pt x="248" y="113"/>
                    </a:lnTo>
                    <a:lnTo>
                      <a:pt x="242" y="119"/>
                    </a:lnTo>
                    <a:lnTo>
                      <a:pt x="239" y="119"/>
                    </a:lnTo>
                    <a:lnTo>
                      <a:pt x="235" y="120"/>
                    </a:lnTo>
                    <a:lnTo>
                      <a:pt x="235" y="120"/>
                    </a:lnTo>
                    <a:close/>
                    <a:moveTo>
                      <a:pt x="29" y="16"/>
                    </a:moveTo>
                    <a:lnTo>
                      <a:pt x="230" y="16"/>
                    </a:lnTo>
                    <a:lnTo>
                      <a:pt x="255" y="89"/>
                    </a:lnTo>
                    <a:lnTo>
                      <a:pt x="5" y="89"/>
                    </a:lnTo>
                    <a:lnTo>
                      <a:pt x="29" y="16"/>
                    </a:lnTo>
                    <a:close/>
                    <a:moveTo>
                      <a:pt x="213" y="84"/>
                    </a:moveTo>
                    <a:lnTo>
                      <a:pt x="224" y="84"/>
                    </a:lnTo>
                    <a:lnTo>
                      <a:pt x="208" y="21"/>
                    </a:lnTo>
                    <a:lnTo>
                      <a:pt x="198" y="21"/>
                    </a:lnTo>
                    <a:lnTo>
                      <a:pt x="213" y="84"/>
                    </a:lnTo>
                    <a:close/>
                    <a:moveTo>
                      <a:pt x="172" y="84"/>
                    </a:moveTo>
                    <a:lnTo>
                      <a:pt x="182" y="84"/>
                    </a:lnTo>
                    <a:lnTo>
                      <a:pt x="172" y="21"/>
                    </a:lnTo>
                    <a:lnTo>
                      <a:pt x="161" y="21"/>
                    </a:lnTo>
                    <a:lnTo>
                      <a:pt x="172" y="84"/>
                    </a:lnTo>
                    <a:close/>
                    <a:moveTo>
                      <a:pt x="125" y="84"/>
                    </a:moveTo>
                    <a:lnTo>
                      <a:pt x="135" y="84"/>
                    </a:lnTo>
                    <a:lnTo>
                      <a:pt x="135" y="21"/>
                    </a:lnTo>
                    <a:lnTo>
                      <a:pt x="125" y="21"/>
                    </a:lnTo>
                    <a:lnTo>
                      <a:pt x="125" y="84"/>
                    </a:lnTo>
                    <a:close/>
                    <a:moveTo>
                      <a:pt x="89" y="84"/>
                    </a:moveTo>
                    <a:lnTo>
                      <a:pt x="99" y="21"/>
                    </a:lnTo>
                    <a:lnTo>
                      <a:pt x="89" y="21"/>
                    </a:lnTo>
                    <a:lnTo>
                      <a:pt x="78" y="84"/>
                    </a:lnTo>
                    <a:lnTo>
                      <a:pt x="89" y="84"/>
                    </a:lnTo>
                    <a:close/>
                    <a:moveTo>
                      <a:pt x="47" y="84"/>
                    </a:moveTo>
                    <a:lnTo>
                      <a:pt x="63" y="21"/>
                    </a:lnTo>
                    <a:lnTo>
                      <a:pt x="52" y="21"/>
                    </a:lnTo>
                    <a:lnTo>
                      <a:pt x="37" y="84"/>
                    </a:lnTo>
                    <a:lnTo>
                      <a:pt x="47" y="84"/>
                    </a:lnTo>
                    <a:close/>
                    <a:moveTo>
                      <a:pt x="26" y="0"/>
                    </a:moveTo>
                    <a:lnTo>
                      <a:pt x="234" y="0"/>
                    </a:lnTo>
                    <a:lnTo>
                      <a:pt x="234" y="11"/>
                    </a:lnTo>
                    <a:lnTo>
                      <a:pt x="26" y="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 panose="020204040303010108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16DC-380C-5743-A499-721F231FB547}"/>
                </a:ext>
              </a:extLst>
            </p:cNvPr>
            <p:cNvGrpSpPr/>
            <p:nvPr/>
          </p:nvGrpSpPr>
          <p:grpSpPr>
            <a:xfrm flipH="1" flipV="1">
              <a:off x="6488860" y="4317642"/>
              <a:ext cx="1253686" cy="849773"/>
              <a:chOff x="3073113" y="2085318"/>
              <a:chExt cx="1253686" cy="84977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5F8DE56-B2C2-9848-9D13-DF290F1EAE0E}"/>
                  </a:ext>
                </a:extLst>
              </p:cNvPr>
              <p:cNvGrpSpPr/>
              <p:nvPr/>
            </p:nvGrpSpPr>
            <p:grpSpPr>
              <a:xfrm>
                <a:off x="3085032" y="2149818"/>
                <a:ext cx="1241767" cy="785273"/>
                <a:chOff x="3085032" y="2149818"/>
                <a:chExt cx="1241767" cy="785273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B375FADF-5CFE-864E-9437-2B652A3D0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841032" y="2149818"/>
                  <a:ext cx="485767" cy="78527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4DB105B6-AF09-4145-AF22-1C4BD759D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85032" y="2149818"/>
                  <a:ext cx="7560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D088E92-7137-EE44-9DCD-342F2B004F23}"/>
                  </a:ext>
                </a:extLst>
              </p:cNvPr>
              <p:cNvSpPr/>
              <p:nvPr/>
            </p:nvSpPr>
            <p:spPr>
              <a:xfrm>
                <a:off x="3073113" y="2085318"/>
                <a:ext cx="108000" cy="10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71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A3939F6-D2B0-C04A-AE82-8DD83B20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Design Implement Method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84EEF-FC1D-764E-94F1-1FB994061112}"/>
              </a:ext>
            </a:extLst>
          </p:cNvPr>
          <p:cNvGrpSpPr/>
          <p:nvPr/>
        </p:nvGrpSpPr>
        <p:grpSpPr>
          <a:xfrm>
            <a:off x="2539442" y="1122073"/>
            <a:ext cx="7193189" cy="4709862"/>
            <a:chOff x="2551902" y="1107586"/>
            <a:chExt cx="7193189" cy="4709862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A9016F2B-0DA0-EE40-9378-9370544B7C86}"/>
                </a:ext>
              </a:extLst>
            </p:cNvPr>
            <p:cNvSpPr/>
            <p:nvPr/>
          </p:nvSpPr>
          <p:spPr>
            <a:xfrm>
              <a:off x="2551902" y="3123028"/>
              <a:ext cx="2034166" cy="1758461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A24B8636-55E2-A748-A223-4DAFAEFAE036}"/>
                </a:ext>
              </a:extLst>
            </p:cNvPr>
            <p:cNvSpPr/>
            <p:nvPr/>
          </p:nvSpPr>
          <p:spPr>
            <a:xfrm>
              <a:off x="4175750" y="1941422"/>
              <a:ext cx="2243906" cy="1943936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AB1D0F1A-7E30-DE47-AF29-CE8202AAF170}"/>
                </a:ext>
              </a:extLst>
            </p:cNvPr>
            <p:cNvSpPr/>
            <p:nvPr/>
          </p:nvSpPr>
          <p:spPr>
            <a:xfrm>
              <a:off x="4279883" y="4058987"/>
              <a:ext cx="2034166" cy="1758461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780EBC39-F3C1-7A46-A433-2C0EF934E654}"/>
                </a:ext>
              </a:extLst>
            </p:cNvPr>
            <p:cNvSpPr/>
            <p:nvPr/>
          </p:nvSpPr>
          <p:spPr>
            <a:xfrm>
              <a:off x="6088912" y="1107586"/>
              <a:ext cx="2034166" cy="1758461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9C60367F-03E9-454B-8EEF-2E045FE42271}"/>
                </a:ext>
              </a:extLst>
            </p:cNvPr>
            <p:cNvSpPr/>
            <p:nvPr/>
          </p:nvSpPr>
          <p:spPr>
            <a:xfrm>
              <a:off x="5982944" y="3123028"/>
              <a:ext cx="2034166" cy="1758461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11194B4E-1896-D14F-BF99-6FC25C26D8F3}"/>
                </a:ext>
              </a:extLst>
            </p:cNvPr>
            <p:cNvSpPr/>
            <p:nvPr/>
          </p:nvSpPr>
          <p:spPr>
            <a:xfrm>
              <a:off x="7710925" y="4058987"/>
              <a:ext cx="2034166" cy="175846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D233E1-AA23-E041-B9BC-2DF80849D5CD}"/>
                </a:ext>
              </a:extLst>
            </p:cNvPr>
            <p:cNvSpPr txBox="1"/>
            <p:nvPr/>
          </p:nvSpPr>
          <p:spPr>
            <a:xfrm>
              <a:off x="2835611" y="3711728"/>
              <a:ext cx="1466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Heatmap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8BA4EA-15B3-4C44-AC93-D33BCF86365B}"/>
                </a:ext>
              </a:extLst>
            </p:cNvPr>
            <p:cNvSpPr txBox="1"/>
            <p:nvPr/>
          </p:nvSpPr>
          <p:spPr>
            <a:xfrm>
              <a:off x="4267529" y="2475808"/>
              <a:ext cx="203395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Bi-Directional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Histogram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DC2B21-ECD9-D34F-8778-70F8CA98D7DC}"/>
                </a:ext>
              </a:extLst>
            </p:cNvPr>
            <p:cNvSpPr txBox="1"/>
            <p:nvPr/>
          </p:nvSpPr>
          <p:spPr>
            <a:xfrm>
              <a:off x="6590845" y="1524338"/>
              <a:ext cx="97975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Word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Cloud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5539C-B833-7949-A858-78CC8E9ABC2B}"/>
                </a:ext>
              </a:extLst>
            </p:cNvPr>
            <p:cNvSpPr txBox="1"/>
            <p:nvPr/>
          </p:nvSpPr>
          <p:spPr>
            <a:xfrm>
              <a:off x="4367865" y="4475042"/>
              <a:ext cx="18582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Parallel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Coordinates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C43B96-91F5-9E48-9D79-E84F5E3BF50D}"/>
                </a:ext>
              </a:extLst>
            </p:cNvPr>
            <p:cNvSpPr txBox="1"/>
            <p:nvPr/>
          </p:nvSpPr>
          <p:spPr>
            <a:xfrm>
              <a:off x="6564866" y="3711728"/>
              <a:ext cx="8197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ADC7EA-FF1B-2340-98BD-72B35B8B4938}"/>
                </a:ext>
              </a:extLst>
            </p:cNvPr>
            <p:cNvSpPr txBox="1"/>
            <p:nvPr/>
          </p:nvSpPr>
          <p:spPr>
            <a:xfrm>
              <a:off x="7939747" y="4475042"/>
              <a:ext cx="157652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River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Metaphor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BAF1C1-796B-0D45-87CB-A1D274E69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5266" y="2567282"/>
              <a:ext cx="1328720" cy="1283678"/>
            </a:xfrm>
            <a:prstGeom prst="rect">
              <a:avLst/>
            </a:prstGeom>
          </p:spPr>
        </p:pic>
      </p:grpSp>
      <p:sp>
        <p:nvSpPr>
          <p:cNvPr id="17" name="Hexagon 16">
            <a:extLst>
              <a:ext uri="{FF2B5EF4-FFF2-40B4-BE49-F238E27FC236}">
                <a16:creationId xmlns:a16="http://schemas.microsoft.com/office/drawing/2014/main" id="{2775B343-8155-B843-8D54-C54309A2EE43}"/>
              </a:ext>
            </a:extLst>
          </p:cNvPr>
          <p:cNvSpPr/>
          <p:nvPr/>
        </p:nvSpPr>
        <p:spPr>
          <a:xfrm>
            <a:off x="869604" y="4087351"/>
            <a:ext cx="2034166" cy="1758461"/>
          </a:xfrm>
          <a:prstGeom prst="hexagon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3F3E4AC-9BC1-6049-A324-4C3B09050110}"/>
              </a:ext>
            </a:extLst>
          </p:cNvPr>
          <p:cNvSpPr txBox="1"/>
          <p:nvPr/>
        </p:nvSpPr>
        <p:spPr>
          <a:xfrm>
            <a:off x="1364700" y="4489529"/>
            <a:ext cx="106535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Radar </a:t>
            </a:r>
          </a:p>
          <a:p>
            <a:pPr algn="ctr"/>
            <a:r>
              <a:rPr lang="en-US" sz="2800" spc="-70" dirty="0">
                <a:solidFill>
                  <a:schemeClr val="tx1">
                    <a:lumMod val="85000"/>
                    <a:lumOff val="1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Chart</a:t>
            </a:r>
          </a:p>
        </p:txBody>
      </p:sp>
      <p:pic>
        <p:nvPicPr>
          <p:cNvPr id="11" name="Picture 10" descr="A close up of a sign&#10;&#10;Description automatically generated">
            <a:extLst>
              <a:ext uri="{FF2B5EF4-FFF2-40B4-BE49-F238E27FC236}">
                <a16:creationId xmlns:a16="http://schemas.microsoft.com/office/drawing/2014/main" id="{41618D42-37AB-BB4C-B655-60B310CE49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58004" y="2588724"/>
            <a:ext cx="1125713" cy="1125713"/>
          </a:xfrm>
          <a:prstGeom prst="rect">
            <a:avLst/>
          </a:prstGeom>
        </p:spPr>
      </p:pic>
      <p:pic>
        <p:nvPicPr>
          <p:cNvPr id="13" name="Picture 12" descr="A picture containing drawing&#10;&#10;Description automatically generated">
            <a:extLst>
              <a:ext uri="{FF2B5EF4-FFF2-40B4-BE49-F238E27FC236}">
                <a16:creationId xmlns:a16="http://schemas.microsoft.com/office/drawing/2014/main" id="{ACD64EB9-2FB2-054F-B4DA-5F345B0518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-25000"/>
                    </a14:imgEffect>
                    <a14:imgEffect>
                      <a14:saturation sat="300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267096" y="1338137"/>
            <a:ext cx="2710962" cy="1355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134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1023468"/>
          </a:xfrm>
        </p:spPr>
        <p:txBody>
          <a:bodyPr>
            <a:normAutofit fontScale="90000"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Analytical Task – Business</a:t>
            </a:r>
            <a:b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  <a:t>Gain insight into customers’ visit pattern and review</a:t>
            </a:r>
            <a:br>
              <a:rPr lang="en-US" sz="2000" dirty="0">
                <a:latin typeface="Calibri" panose="020F0502020204030204" pitchFamily="34" charset="0"/>
                <a:cs typeface="Calibri" panose="020F0502020204030204" pitchFamily="34" charset="0"/>
              </a:rPr>
            </a:br>
            <a:endParaRPr lang="en-US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5078DFE-C51B-BF4D-8F7A-65BF9A0FB1DC}"/>
              </a:ext>
            </a:extLst>
          </p:cNvPr>
          <p:cNvSpPr txBox="1"/>
          <p:nvPr/>
        </p:nvSpPr>
        <p:spPr>
          <a:xfrm>
            <a:off x="6096000" y="4416355"/>
            <a:ext cx="38398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Analyze the relationship between the dates and the crowdedness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Calendar Heatmap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A3A992AD-EF90-C84A-AF3F-FAD7183443B5}"/>
              </a:ext>
            </a:extLst>
          </p:cNvPr>
          <p:cNvGrpSpPr/>
          <p:nvPr/>
        </p:nvGrpSpPr>
        <p:grpSpPr>
          <a:xfrm flipH="1">
            <a:off x="4630025" y="3641275"/>
            <a:ext cx="1368001" cy="108000"/>
            <a:chOff x="3115019" y="3381308"/>
            <a:chExt cx="1368001" cy="108000"/>
          </a:xfrm>
        </p:grpSpPr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6BCB292A-D04D-C74A-9489-AFD5ECD02AA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020" y="3426484"/>
              <a:ext cx="126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DB545AFF-E972-8B4A-A678-4402C272F91A}"/>
                </a:ext>
              </a:extLst>
            </p:cNvPr>
            <p:cNvSpPr/>
            <p:nvPr/>
          </p:nvSpPr>
          <p:spPr>
            <a:xfrm>
              <a:off x="3115019" y="3381308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C700E64-95C2-A342-8CE8-12B5C947762B}"/>
              </a:ext>
            </a:extLst>
          </p:cNvPr>
          <p:cNvGrpSpPr/>
          <p:nvPr/>
        </p:nvGrpSpPr>
        <p:grpSpPr>
          <a:xfrm flipH="1">
            <a:off x="4727999" y="2495607"/>
            <a:ext cx="1211780" cy="500681"/>
            <a:chOff x="3115019" y="2434409"/>
            <a:chExt cx="1211780" cy="500681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6DD47DE5-793A-A245-B021-6C579C3C8FA5}"/>
                </a:ext>
              </a:extLst>
            </p:cNvPr>
            <p:cNvGrpSpPr/>
            <p:nvPr/>
          </p:nvGrpSpPr>
          <p:grpSpPr>
            <a:xfrm>
              <a:off x="3223020" y="2491601"/>
              <a:ext cx="1103779" cy="443489"/>
              <a:chOff x="3223020" y="2491601"/>
              <a:chExt cx="1103779" cy="443489"/>
            </a:xfrm>
          </p:grpSpPr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77136659-1386-DE4F-AE46-8F7D8128B61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7962" y="2491601"/>
                <a:ext cx="348837" cy="44348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11A65DE3-CA11-8842-91AA-B5683EA392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49160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99" name="Oval 98">
              <a:extLst>
                <a:ext uri="{FF2B5EF4-FFF2-40B4-BE49-F238E27FC236}">
                  <a16:creationId xmlns:a16="http://schemas.microsoft.com/office/drawing/2014/main" id="{0148662F-251C-7E43-A05A-7555B5E04985}"/>
                </a:ext>
              </a:extLst>
            </p:cNvPr>
            <p:cNvSpPr/>
            <p:nvPr/>
          </p:nvSpPr>
          <p:spPr>
            <a:xfrm>
              <a:off x="3115019" y="2434409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A8801A48-0EC7-754F-9D8A-AA6FD7926332}"/>
              </a:ext>
            </a:extLst>
          </p:cNvPr>
          <p:cNvGrpSpPr/>
          <p:nvPr/>
        </p:nvGrpSpPr>
        <p:grpSpPr>
          <a:xfrm flipH="1">
            <a:off x="4733567" y="4350032"/>
            <a:ext cx="1211780" cy="497489"/>
            <a:chOff x="3115019" y="3926702"/>
            <a:chExt cx="1211780" cy="497489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A09B77C7-0EE6-B348-B1FE-F1C75B673F88}"/>
                </a:ext>
              </a:extLst>
            </p:cNvPr>
            <p:cNvGrpSpPr/>
            <p:nvPr/>
          </p:nvGrpSpPr>
          <p:grpSpPr>
            <a:xfrm flipV="1">
              <a:off x="3223020" y="3926702"/>
              <a:ext cx="1103779" cy="443489"/>
              <a:chOff x="3223020" y="2491601"/>
              <a:chExt cx="1103779" cy="443489"/>
            </a:xfrm>
          </p:grpSpPr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C9A13D78-C820-5A49-98BF-38DC260F4DB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7962" y="2491601"/>
                <a:ext cx="348837" cy="44348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C25ECF79-FA2F-C841-9A79-BF2362B88D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49160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9E9F6AC-0F5C-B744-8725-047EF137D751}"/>
                </a:ext>
              </a:extLst>
            </p:cNvPr>
            <p:cNvSpPr/>
            <p:nvPr/>
          </p:nvSpPr>
          <p:spPr>
            <a:xfrm>
              <a:off x="3115019" y="4316191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9F6FF71E-1504-5446-9CC6-D35DEB52BAFE}"/>
              </a:ext>
            </a:extLst>
          </p:cNvPr>
          <p:cNvSpPr txBox="1"/>
          <p:nvPr/>
        </p:nvSpPr>
        <p:spPr>
          <a:xfrm>
            <a:off x="6080062" y="1952634"/>
            <a:ext cx="45992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Analyze the half-monthly emotional opinions from customers for stores during the past 1.5years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Bi-directional histogram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636B083-D691-D14A-9E48-5E24A0780446}"/>
              </a:ext>
            </a:extLst>
          </p:cNvPr>
          <p:cNvSpPr txBox="1"/>
          <p:nvPr/>
        </p:nvSpPr>
        <p:spPr>
          <a:xfrm>
            <a:off x="6080062" y="3351101"/>
            <a:ext cx="45992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rPr>
              <a:t>Analyze the different stars number in the past 1.5years, and the corresponding comments.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River metaphor and </a:t>
            </a:r>
            <a:r>
              <a:rPr lang="en-US" dirty="0" err="1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Wordcloud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+mn-ea"/>
              <a:cs typeface="Calibri" panose="020F0502020204030204" pitchFamily="34" charset="0"/>
            </a:endParaRPr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44EB29D4-41D2-F24B-BD3E-BD42BE72C80C}"/>
              </a:ext>
            </a:extLst>
          </p:cNvPr>
          <p:cNvGrpSpPr/>
          <p:nvPr/>
        </p:nvGrpSpPr>
        <p:grpSpPr>
          <a:xfrm>
            <a:off x="2821591" y="2516619"/>
            <a:ext cx="1918035" cy="2305243"/>
            <a:chOff x="4326799" y="2491599"/>
            <a:chExt cx="1918035" cy="2305243"/>
          </a:xfrm>
        </p:grpSpPr>
        <p:sp>
          <p:nvSpPr>
            <p:cNvPr id="110" name="Hexagon 109">
              <a:extLst>
                <a:ext uri="{FF2B5EF4-FFF2-40B4-BE49-F238E27FC236}">
                  <a16:creationId xmlns:a16="http://schemas.microsoft.com/office/drawing/2014/main" id="{47ED69B2-2604-5B4B-AC16-29D2CFC64558}"/>
                </a:ext>
              </a:extLst>
            </p:cNvPr>
            <p:cNvSpPr/>
            <p:nvPr/>
          </p:nvSpPr>
          <p:spPr>
            <a:xfrm rot="16200000">
              <a:off x="4133195" y="2685203"/>
              <a:ext cx="2305243" cy="1918035"/>
            </a:xfrm>
            <a:prstGeom prst="hexagon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+mn-ea"/>
                <a:cs typeface="Calibri" panose="020F0502020204030204" pitchFamily="34" charset="0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98331B6-5B6F-164B-BC29-B88CA0EE45D9}"/>
                </a:ext>
              </a:extLst>
            </p:cNvPr>
            <p:cNvSpPr txBox="1"/>
            <p:nvPr/>
          </p:nvSpPr>
          <p:spPr>
            <a:xfrm>
              <a:off x="4459307" y="3323867"/>
              <a:ext cx="165301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32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Business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938074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Data Processing – Date and Check-in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1E7128-D8E1-104B-8109-7FB32029C851}"/>
              </a:ext>
            </a:extLst>
          </p:cNvPr>
          <p:cNvSpPr/>
          <p:nvPr/>
        </p:nvSpPr>
        <p:spPr>
          <a:xfrm>
            <a:off x="661729" y="1524002"/>
            <a:ext cx="4320988" cy="69523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027008C-15BB-7C42-ADDA-AEB9A222C43C}"/>
              </a:ext>
            </a:extLst>
          </p:cNvPr>
          <p:cNvSpPr/>
          <p:nvPr/>
        </p:nvSpPr>
        <p:spPr>
          <a:xfrm>
            <a:off x="7029570" y="1524002"/>
            <a:ext cx="4320988" cy="695237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16" name="矩形 4">
            <a:extLst>
              <a:ext uri="{FF2B5EF4-FFF2-40B4-BE49-F238E27FC236}">
                <a16:creationId xmlns:a16="http://schemas.microsoft.com/office/drawing/2014/main" id="{B34E5BDB-5B64-7944-8D3D-6ACF2BCBD4E5}"/>
              </a:ext>
            </a:extLst>
          </p:cNvPr>
          <p:cNvSpPr/>
          <p:nvPr/>
        </p:nvSpPr>
        <p:spPr>
          <a:xfrm>
            <a:off x="1082584" y="1640787"/>
            <a:ext cx="36086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checkin.json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in Yelp dataset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7" name="矩形 5">
            <a:extLst>
              <a:ext uri="{FF2B5EF4-FFF2-40B4-BE49-F238E27FC236}">
                <a16:creationId xmlns:a16="http://schemas.microsoft.com/office/drawing/2014/main" id="{3E5669DA-8FE0-294D-AF94-8839FEAE6EB4}"/>
              </a:ext>
            </a:extLst>
          </p:cNvPr>
          <p:cNvSpPr/>
          <p:nvPr/>
        </p:nvSpPr>
        <p:spPr>
          <a:xfrm>
            <a:off x="661729" y="2336024"/>
            <a:ext cx="4876799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   "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business_id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": "tnhfDv5Il8EaGSXZGiuQGg"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   "date":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"2016-04-26 19:49:16,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2016-08-30 18:36:57,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2016-10-15 02:45:18,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2016-11-18 01:54:50,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2017-04-20 18:39:06,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2017-05-03 17:58:02"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…...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8" name="矩形 6">
            <a:extLst>
              <a:ext uri="{FF2B5EF4-FFF2-40B4-BE49-F238E27FC236}">
                <a16:creationId xmlns:a16="http://schemas.microsoft.com/office/drawing/2014/main" id="{9BAEA923-0FB1-014F-90C8-2CEEECD70CE1}"/>
              </a:ext>
            </a:extLst>
          </p:cNvPr>
          <p:cNvSpPr/>
          <p:nvPr/>
        </p:nvSpPr>
        <p:spPr>
          <a:xfrm>
            <a:off x="7029570" y="1614143"/>
            <a:ext cx="44571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Date-value pairs (Date &amp; Check-in)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9" name="矩形 7">
            <a:extLst>
              <a:ext uri="{FF2B5EF4-FFF2-40B4-BE49-F238E27FC236}">
                <a16:creationId xmlns:a16="http://schemas.microsoft.com/office/drawing/2014/main" id="{3C522B44-8ED6-1144-8584-30AE90FBEB90}"/>
              </a:ext>
            </a:extLst>
          </p:cNvPr>
          <p:cNvSpPr/>
          <p:nvPr/>
        </p:nvSpPr>
        <p:spPr>
          <a:xfrm>
            <a:off x="6653474" y="2359164"/>
            <a:ext cx="5209309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       "</a:t>
            </a:r>
            <a:r>
              <a:rPr kumimoji="0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business_id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": "tnhfDv5Il8EaGSXZGiuQGg"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</a:b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      "data":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[ ["2018-01-01", 217],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["2018-01-02", 106],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["2018-01-03", 245],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["2018-01-04", 157],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["2018-01-05", 114],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["2018-01-06", 41],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 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…...]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}</a:t>
            </a:r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6D855DE3-4583-2643-80D0-10BB3098EA73}"/>
              </a:ext>
            </a:extLst>
          </p:cNvPr>
          <p:cNvSpPr/>
          <p:nvPr/>
        </p:nvSpPr>
        <p:spPr>
          <a:xfrm>
            <a:off x="5403572" y="3429000"/>
            <a:ext cx="1051016" cy="694765"/>
          </a:xfrm>
          <a:prstGeom prst="rightArrow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70641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of Crowdedness -1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14809" y="2669937"/>
            <a:ext cx="365937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Encoding Scheme: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Color: five color represents different level of crowdedness from 0 to 300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Shape: one square represents one day in a year 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Dimension: x-axis represents month, y-axis represents Sunday to Saturday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27" name="Picture 2">
            <a:extLst>
              <a:ext uri="{FF2B5EF4-FFF2-40B4-BE49-F238E27FC236}">
                <a16:creationId xmlns:a16="http://schemas.microsoft.com/office/drawing/2014/main" id="{4B82DC37-339C-FF4F-9DDC-601D54A5A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4285" y="2218293"/>
            <a:ext cx="7145983" cy="16143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8771AD5-B609-4048-BB73-3C7669A5B02F}"/>
              </a:ext>
            </a:extLst>
          </p:cNvPr>
          <p:cNvSpPr/>
          <p:nvPr/>
        </p:nvSpPr>
        <p:spPr>
          <a:xfrm>
            <a:off x="5606698" y="4639707"/>
            <a:ext cx="571948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Findings:</a:t>
            </a:r>
            <a:endParaRPr kumimoji="1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number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check-in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one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day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year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varies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Crowdedness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focuses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Saturday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and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Sunday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When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holidays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come,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will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rise</a:t>
            </a:r>
          </a:p>
        </p:txBody>
      </p:sp>
      <p:pic>
        <p:nvPicPr>
          <p:cNvPr id="10" name="Graphic 9" descr="Magnifying glass">
            <a:extLst>
              <a:ext uri="{FF2B5EF4-FFF2-40B4-BE49-F238E27FC236}">
                <a16:creationId xmlns:a16="http://schemas.microsoft.com/office/drawing/2014/main" id="{985CA28A-5AAE-9C40-A157-BD0563EECC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14453" flipH="1">
            <a:off x="5093321" y="4836428"/>
            <a:ext cx="1011650" cy="101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040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of Crowdedness -2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37979" y="2902739"/>
            <a:ext cx="3613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Interactive usage: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select one specific day to know the number of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in that day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Remark: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May 4th Tuesday has been chosen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549DBE57-D353-E541-9123-96FFE50997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3860" y="3225578"/>
            <a:ext cx="7298575" cy="1697343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3094580-179E-3F4C-879E-85DCDC26AEB3}"/>
              </a:ext>
            </a:extLst>
          </p:cNvPr>
          <p:cNvSpPr/>
          <p:nvPr/>
        </p:nvSpPr>
        <p:spPr>
          <a:xfrm>
            <a:off x="7090715" y="598672"/>
            <a:ext cx="48665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number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May 4th Tuesday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273.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3E096B22-896F-AE42-88C9-406DBA21A2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14453" flipH="1">
            <a:off x="7576931" y="3940921"/>
            <a:ext cx="890846" cy="89084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7949FD1-5919-4148-A7F3-DD7DC7686137}"/>
              </a:ext>
            </a:extLst>
          </p:cNvPr>
          <p:cNvCxnSpPr>
            <a:cxnSpLocks/>
          </p:cNvCxnSpPr>
          <p:nvPr/>
        </p:nvCxnSpPr>
        <p:spPr>
          <a:xfrm flipV="1">
            <a:off x="8252478" y="2131297"/>
            <a:ext cx="987245" cy="1819230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78E9765C-4015-7E4A-A6DF-23364553ED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92816" y="1158903"/>
            <a:ext cx="1647693" cy="19411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1751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ED15573D-0E45-4691-B525-471152EC18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9E448559-19A4-4252-8C27-54C1DA906F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19C35E-4E30-4F1D-9FC2-F2FA6191E4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4819" y="466344"/>
            <a:ext cx="3959352" cy="592531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A15B528E-663D-004E-9A94-CD219D113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6111" y="811342"/>
            <a:ext cx="3959351" cy="695237"/>
          </a:xfrm>
        </p:spPr>
        <p:txBody>
          <a:bodyPr>
            <a:noAutofit/>
          </a:bodyPr>
          <a:lstStyle/>
          <a:p>
            <a:r>
              <a:rPr lang="en-US" sz="3600" b="1" i="0" dirty="0">
                <a:latin typeface="Calibri" panose="020F0502020204030204" pitchFamily="34" charset="0"/>
                <a:cs typeface="Calibri" panose="020F0502020204030204" pitchFamily="34" charset="0"/>
              </a:rPr>
              <a:t>Sentiment Analysis of Crowdedness -3</a:t>
            </a:r>
          </a:p>
        </p:txBody>
      </p:sp>
      <p:sp>
        <p:nvSpPr>
          <p:cNvPr id="53" name="文本框 8">
            <a:extLst>
              <a:ext uri="{FF2B5EF4-FFF2-40B4-BE49-F238E27FC236}">
                <a16:creationId xmlns:a16="http://schemas.microsoft.com/office/drawing/2014/main" id="{93366983-3F1F-BC40-A889-DA8F385F75F4}"/>
              </a:ext>
            </a:extLst>
          </p:cNvPr>
          <p:cNvSpPr txBox="1"/>
          <p:nvPr/>
        </p:nvSpPr>
        <p:spPr>
          <a:xfrm>
            <a:off x="637979" y="2902739"/>
            <a:ext cx="361303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Interactive usage: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select one specific day to know the number of </a:t>
            </a:r>
            <a:r>
              <a:rPr kumimoji="1" lang="en-US" altLang="zh-C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in that day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Remark:</a:t>
            </a:r>
            <a:endParaRPr kumimoji="1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Crowd degree of 120-180 level is been chosen</a:t>
            </a:r>
            <a:endParaRPr kumimoji="1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8590B36E-5E6B-3244-914D-61F6B86028A3}"/>
              </a:ext>
            </a:extLst>
          </p:cNvPr>
          <p:cNvSpPr txBox="1"/>
          <p:nvPr/>
        </p:nvSpPr>
        <p:spPr>
          <a:xfrm>
            <a:off x="13545879" y="304091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+mn-ea"/>
              <a:cs typeface="+mn-cs"/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38AECE49-64E3-4A4D-B83C-7774EFFF2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418" y="3310468"/>
            <a:ext cx="7035639" cy="163619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D423DB6A-043D-1D4A-B3C5-28504DE67778}"/>
              </a:ext>
            </a:extLst>
          </p:cNvPr>
          <p:cNvSpPr/>
          <p:nvPr/>
        </p:nvSpPr>
        <p:spPr>
          <a:xfrm>
            <a:off x="7236290" y="685737"/>
            <a:ext cx="44195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distribution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checkin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between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120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to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180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has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been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set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to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white</a:t>
            </a:r>
            <a:r>
              <a:rPr kumimoji="1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square.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oudy Old Style" panose="02020404030301010803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15" name="Graphic 14" descr="Magnifying glass">
            <a:extLst>
              <a:ext uri="{FF2B5EF4-FFF2-40B4-BE49-F238E27FC236}">
                <a16:creationId xmlns:a16="http://schemas.microsoft.com/office/drawing/2014/main" id="{0C0E3650-3CEF-F54E-BDF1-F215B54425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14453" flipH="1">
            <a:off x="5701089" y="3760659"/>
            <a:ext cx="890846" cy="890846"/>
          </a:xfrm>
          <a:prstGeom prst="rect">
            <a:avLst/>
          </a:prstGeom>
        </p:spPr>
      </p:pic>
      <p:pic>
        <p:nvPicPr>
          <p:cNvPr id="16" name="Graphic 15" descr="Magnifying glass">
            <a:extLst>
              <a:ext uri="{FF2B5EF4-FFF2-40B4-BE49-F238E27FC236}">
                <a16:creationId xmlns:a16="http://schemas.microsoft.com/office/drawing/2014/main" id="{3E87E998-403B-B04F-8420-03B3F12FCC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14453" flipH="1">
            <a:off x="7896713" y="3418966"/>
            <a:ext cx="1082119" cy="1082119"/>
          </a:xfrm>
          <a:prstGeom prst="rect">
            <a:avLst/>
          </a:prstGeom>
        </p:spPr>
      </p:pic>
      <p:pic>
        <p:nvPicPr>
          <p:cNvPr id="17" name="Graphic 16" descr="Magnifying glass">
            <a:extLst>
              <a:ext uri="{FF2B5EF4-FFF2-40B4-BE49-F238E27FC236}">
                <a16:creationId xmlns:a16="http://schemas.microsoft.com/office/drawing/2014/main" id="{EB2EFA06-1D1A-D441-A819-9490CACC7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814453" flipH="1">
            <a:off x="9464431" y="3645651"/>
            <a:ext cx="1235548" cy="1235548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BE6004-AEC0-AE4B-9CDA-DA7CD2A26133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9689640" y="2742275"/>
            <a:ext cx="252625" cy="919435"/>
          </a:xfrm>
          <a:prstGeom prst="line">
            <a:avLst/>
          </a:prstGeom>
          <a:ln w="28575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5BC13954-4764-C34F-AD17-828CF29AFB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23531" y="1534910"/>
            <a:ext cx="1045116" cy="12541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5455482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23A3D"/>
      </a:dk2>
      <a:lt2>
        <a:srgbClr val="E3E8E2"/>
      </a:lt2>
      <a:accent1>
        <a:srgbClr val="A84DC3"/>
      </a:accent1>
      <a:accent2>
        <a:srgbClr val="7854BB"/>
      </a:accent2>
      <a:accent3>
        <a:srgbClr val="565DC6"/>
      </a:accent3>
      <a:accent4>
        <a:srgbClr val="3B74B1"/>
      </a:accent4>
      <a:accent5>
        <a:srgbClr val="4AB0BB"/>
      </a:accent5>
      <a:accent6>
        <a:srgbClr val="3BB18C"/>
      </a:accent6>
      <a:hlink>
        <a:srgbClr val="398CAB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</TotalTime>
  <Words>1249</Words>
  <Application>Microsoft Macintosh PowerPoint</Application>
  <PresentationFormat>Widescreen</PresentationFormat>
  <Paragraphs>215</Paragraphs>
  <Slides>22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32" baseType="lpstr">
      <vt:lpstr>Microsoft YaHei</vt:lpstr>
      <vt:lpstr>NimbusRomNo9L</vt:lpstr>
      <vt:lpstr>Arial</vt:lpstr>
      <vt:lpstr>Calibri</vt:lpstr>
      <vt:lpstr>Calibri Light</vt:lpstr>
      <vt:lpstr>Courier New</vt:lpstr>
      <vt:lpstr>Garamond</vt:lpstr>
      <vt:lpstr>Goudy Old Style</vt:lpstr>
      <vt:lpstr>SavonVTI</vt:lpstr>
      <vt:lpstr>Office Theme</vt:lpstr>
      <vt:lpstr>Meaningful Yelp Data for Business Units &amp; Users</vt:lpstr>
      <vt:lpstr>PowerPoint Presentation</vt:lpstr>
      <vt:lpstr>Data Structure Overview</vt:lpstr>
      <vt:lpstr>Design Implement Method</vt:lpstr>
      <vt:lpstr>Analytical Task – Business Gain insight into customers’ visit pattern and review </vt:lpstr>
      <vt:lpstr>Data Processing – Date and Check-in </vt:lpstr>
      <vt:lpstr>Sentiment Analysis of Crowdedness -1</vt:lpstr>
      <vt:lpstr>Sentiment Analysis of Crowdedness -2</vt:lpstr>
      <vt:lpstr>Sentiment Analysis of Crowdedness -3</vt:lpstr>
      <vt:lpstr>Sentiment Analysis of Rating - 1 </vt:lpstr>
      <vt:lpstr>Sentiment Analysis of Rating - 2</vt:lpstr>
      <vt:lpstr>Customer Rating Review - 1</vt:lpstr>
      <vt:lpstr>Customer Rating Review - 2</vt:lpstr>
      <vt:lpstr>Analytical Task – User To help users to intuitively understand the  differences between different restaurants, and to choose the one that suits their taste according to its location and preferences. </vt:lpstr>
      <vt:lpstr>Data Processing – Text Data Cleaning</vt:lpstr>
      <vt:lpstr>LDA</vt:lpstr>
      <vt:lpstr>Data Processing</vt:lpstr>
      <vt:lpstr>Rough Selection</vt:lpstr>
      <vt:lpstr>Detail Comparison  (Reviews)</vt:lpstr>
      <vt:lpstr>Detail Comparison (Multi Dimensions)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Meaningful Yelp Data for Business Units &amp; Users</dc:title>
  <dc:creator>SHIN Yumi</dc:creator>
  <cp:lastModifiedBy>Kevin Li</cp:lastModifiedBy>
  <cp:revision>18</cp:revision>
  <dcterms:created xsi:type="dcterms:W3CDTF">2019-12-16T08:11:56Z</dcterms:created>
  <dcterms:modified xsi:type="dcterms:W3CDTF">2019-12-16T11:57:46Z</dcterms:modified>
</cp:coreProperties>
</file>